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6"/>
  </p:notesMasterIdLst>
  <p:sldIdLst>
    <p:sldId id="256" r:id="rId2"/>
    <p:sldId id="257" r:id="rId3"/>
    <p:sldId id="258" r:id="rId4"/>
    <p:sldId id="259" r:id="rId5"/>
  </p:sldIdLst>
  <p:sldSz cx="9144000" cy="5143500" type="screen16x9"/>
  <p:notesSz cx="6858000" cy="9144000"/>
  <p:embeddedFontLst>
    <p:embeddedFont>
      <p:font typeface="Comfortaa" panose="020B0604020202020204" charset="0"/>
      <p:regular r:id="rId7"/>
      <p:bold r:id="rId8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1" d="100"/>
          <a:sy n="91" d="100"/>
        </p:scale>
        <p:origin x="786" y="8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2.fntdata"/><Relationship Id="rId3" Type="http://schemas.openxmlformats.org/officeDocument/2006/relationships/slide" Target="slides/slide2.xml"/><Relationship Id="rId7" Type="http://schemas.openxmlformats.org/officeDocument/2006/relationships/font" Target="fonts/font1.fntdata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See slide 1 section of the plan.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Explain that the puppet wants to play a game of pass the parcel.</a:t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g7741867be3_0_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" name="Google Shape;59;g7741867be3_0_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See slide 2 section of plan. 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As a class, discuss and scribe on board the feelings when passing the parcel around (e.g. happy, excited, nervous) 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Then once the present has been opened and nothing is inside, discuss and scribe on board the feelings again (e.g. sad, confused, surprised, disappointed)</a:t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g775ab1bb3d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" name="Google Shape;64;g775ab1bb3d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See slide 3 section of plan.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Discuss examples such cancelled birthday party, not getting the lunch they were hoping for, not getting the present they were hoping for, getting sent to bed early, a play date being cancelled etc. - Discuss what they could do to feel better?</a:t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g775ab1bb3d_0_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" name="Google Shape;74;g775ab1bb3d_0_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See slide 4 section of plan. 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Read and discuss the poem - How is the hippopotamus feeling? Why is the hippopotamus disappointed?</a:t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FE2F3"/>
        </a:solidFill>
        <a:effectLst/>
      </p:bgPr>
    </p:bg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/>
        </p:nvSpPr>
        <p:spPr>
          <a:xfrm>
            <a:off x="326800" y="292175"/>
            <a:ext cx="4830900" cy="531900"/>
          </a:xfrm>
          <a:prstGeom prst="rect">
            <a:avLst/>
          </a:prstGeom>
          <a:solidFill>
            <a:srgbClr val="9FC5E8"/>
          </a:solidFill>
          <a:ln w="952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b="1">
                <a:latin typeface="Comfortaa"/>
                <a:ea typeface="Comfortaa"/>
                <a:cs typeface="Comfortaa"/>
                <a:sym typeface="Comfortaa"/>
              </a:rPr>
              <a:t>Dealing with Disappointment </a:t>
            </a:r>
            <a:endParaRPr sz="2400" b="1">
              <a:latin typeface="Comfortaa"/>
              <a:ea typeface="Comfortaa"/>
              <a:cs typeface="Comfortaa"/>
              <a:sym typeface="Comfortaa"/>
            </a:endParaRPr>
          </a:p>
        </p:txBody>
      </p:sp>
      <p:sp>
        <p:nvSpPr>
          <p:cNvPr id="55" name="Google Shape;55;p13"/>
          <p:cNvSpPr txBox="1"/>
          <p:nvPr/>
        </p:nvSpPr>
        <p:spPr>
          <a:xfrm>
            <a:off x="7825025" y="292175"/>
            <a:ext cx="1041000" cy="531900"/>
          </a:xfrm>
          <a:prstGeom prst="rect">
            <a:avLst/>
          </a:prstGeom>
          <a:solidFill>
            <a:srgbClr val="FFFF00"/>
          </a:solidFill>
          <a:ln w="952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b="1">
                <a:latin typeface="Comfortaa"/>
                <a:ea typeface="Comfortaa"/>
                <a:cs typeface="Comfortaa"/>
                <a:sym typeface="Comfortaa"/>
              </a:rPr>
              <a:t>EYFS</a:t>
            </a:r>
            <a:endParaRPr sz="2400" b="1">
              <a:latin typeface="Comfortaa"/>
              <a:ea typeface="Comfortaa"/>
              <a:cs typeface="Comfortaa"/>
              <a:sym typeface="Comfortaa"/>
            </a:endParaRPr>
          </a:p>
        </p:txBody>
      </p:sp>
      <p:pic>
        <p:nvPicPr>
          <p:cNvPr id="56" name="Google Shape;56;p13"/>
          <p:cNvPicPr preferRelativeResize="0"/>
          <p:nvPr/>
        </p:nvPicPr>
        <p:blipFill rotWithShape="1">
          <a:blip r:embed="rId3">
            <a:alphaModFix/>
          </a:blip>
          <a:srcRect b="9297"/>
          <a:stretch/>
        </p:blipFill>
        <p:spPr>
          <a:xfrm>
            <a:off x="2141625" y="1186425"/>
            <a:ext cx="4497174" cy="3630276"/>
          </a:xfrm>
          <a:prstGeom prst="rect">
            <a:avLst/>
          </a:prstGeom>
          <a:noFill/>
          <a:ln w="38100" cap="flat" cmpd="sng">
            <a:solidFill>
              <a:srgbClr val="9FC5E8"/>
            </a:solidFill>
            <a:prstDash val="solid"/>
            <a:round/>
            <a:headEnd type="none" w="sm" len="sm"/>
            <a:tailEnd type="none" w="sm" len="sm"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FE2F3"/>
        </a:solidFill>
        <a:effectLst/>
      </p:bgPr>
    </p:bg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" name="Google Shape;61;p14"/>
          <p:cNvPicPr preferRelativeResize="0"/>
          <p:nvPr/>
        </p:nvPicPr>
        <p:blipFill rotWithShape="1">
          <a:blip r:embed="rId3">
            <a:alphaModFix/>
          </a:blip>
          <a:srcRect l="27692" t="26643" r="28420" b="25709"/>
          <a:stretch/>
        </p:blipFill>
        <p:spPr>
          <a:xfrm>
            <a:off x="574038" y="131425"/>
            <a:ext cx="7995925" cy="4880650"/>
          </a:xfrm>
          <a:prstGeom prst="rect">
            <a:avLst/>
          </a:prstGeom>
          <a:noFill/>
          <a:ln w="28575" cap="flat" cmpd="sng">
            <a:solidFill>
              <a:srgbClr val="A4C2F4"/>
            </a:solidFill>
            <a:prstDash val="solid"/>
            <a:round/>
            <a:headEnd type="none" w="sm" len="sm"/>
            <a:tailEnd type="none" w="sm" len="sm"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FE2F3"/>
        </a:solidFill>
        <a:effectLst/>
      </p:bgPr>
    </p:bg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5"/>
          <p:cNvSpPr txBox="1"/>
          <p:nvPr/>
        </p:nvSpPr>
        <p:spPr>
          <a:xfrm>
            <a:off x="899100" y="284163"/>
            <a:ext cx="7345800" cy="85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latin typeface="Comfortaa"/>
                <a:ea typeface="Comfortaa"/>
                <a:cs typeface="Comfortaa"/>
                <a:sym typeface="Comfortaa"/>
              </a:rPr>
              <a:t>Can you think of a time when you have felt disappointed?</a:t>
            </a:r>
            <a:endParaRPr sz="2400">
              <a:latin typeface="Comfortaa"/>
              <a:ea typeface="Comfortaa"/>
              <a:cs typeface="Comfortaa"/>
              <a:sym typeface="Comfortaa"/>
            </a:endParaRPr>
          </a:p>
        </p:txBody>
      </p:sp>
      <p:pic>
        <p:nvPicPr>
          <p:cNvPr id="67" name="Google Shape;67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548283">
            <a:off x="242029" y="1626652"/>
            <a:ext cx="3345292" cy="1873372"/>
          </a:xfrm>
          <a:prstGeom prst="rect">
            <a:avLst/>
          </a:prstGeom>
          <a:noFill/>
          <a:ln w="38100" cap="flat" cmpd="sng">
            <a:solidFill>
              <a:srgbClr val="9FC5E8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68" name="Google Shape;68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676457">
            <a:off x="5304325" y="1616706"/>
            <a:ext cx="3380823" cy="1893264"/>
          </a:xfrm>
          <a:prstGeom prst="rect">
            <a:avLst/>
          </a:prstGeom>
          <a:noFill/>
          <a:ln w="38100" cap="flat" cmpd="sng">
            <a:solidFill>
              <a:srgbClr val="A4C2F4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69" name="Google Shape;69;p1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257550" y="3184338"/>
            <a:ext cx="2628900" cy="1743075"/>
          </a:xfrm>
          <a:prstGeom prst="rect">
            <a:avLst/>
          </a:prstGeom>
          <a:noFill/>
          <a:ln w="38100" cap="flat" cmpd="sng">
            <a:solidFill>
              <a:srgbClr val="A4C2F4"/>
            </a:solidFill>
            <a:prstDash val="solid"/>
            <a:round/>
            <a:headEnd type="none" w="sm" len="sm"/>
            <a:tailEnd type="none" w="sm" len="sm"/>
          </a:ln>
        </p:spPr>
      </p:pic>
      <p:cxnSp>
        <p:nvCxnSpPr>
          <p:cNvPr id="70" name="Google Shape;70;p15"/>
          <p:cNvCxnSpPr/>
          <p:nvPr/>
        </p:nvCxnSpPr>
        <p:spPr>
          <a:xfrm flipH="1">
            <a:off x="525800" y="1221900"/>
            <a:ext cx="2600100" cy="2699700"/>
          </a:xfrm>
          <a:prstGeom prst="straightConnector1">
            <a:avLst/>
          </a:prstGeom>
          <a:noFill/>
          <a:ln w="762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71" name="Google Shape;71;p15"/>
          <p:cNvCxnSpPr/>
          <p:nvPr/>
        </p:nvCxnSpPr>
        <p:spPr>
          <a:xfrm>
            <a:off x="245175" y="1712100"/>
            <a:ext cx="3349500" cy="1626900"/>
          </a:xfrm>
          <a:prstGeom prst="straightConnector1">
            <a:avLst/>
          </a:prstGeom>
          <a:noFill/>
          <a:ln w="762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cxn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FE2F3"/>
        </a:solidFill>
        <a:effectLst/>
      </p:bgPr>
    </p:bg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6"/>
          <p:cNvSpPr txBox="1"/>
          <p:nvPr/>
        </p:nvSpPr>
        <p:spPr>
          <a:xfrm>
            <a:off x="366300" y="0"/>
            <a:ext cx="42057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900" b="1" u="sng">
                <a:solidFill>
                  <a:srgbClr val="444444"/>
                </a:solidFill>
                <a:latin typeface="Comfortaa"/>
                <a:ea typeface="Comfortaa"/>
                <a:cs typeface="Comfortaa"/>
                <a:sym typeface="Comfortaa"/>
              </a:rPr>
              <a:t>The Hippopotamus's Birthday</a:t>
            </a:r>
            <a:endParaRPr sz="1900" b="1" u="sng">
              <a:solidFill>
                <a:srgbClr val="444444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600">
              <a:solidFill>
                <a:schemeClr val="dk1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>
                <a:solidFill>
                  <a:srgbClr val="444444"/>
                </a:solidFill>
                <a:latin typeface="Comfortaa"/>
                <a:ea typeface="Comfortaa"/>
                <a:cs typeface="Comfortaa"/>
                <a:sym typeface="Comfortaa"/>
              </a:rPr>
              <a:t>He has opened all his parcels</a:t>
            </a:r>
            <a:endParaRPr sz="1500">
              <a:solidFill>
                <a:srgbClr val="444444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>
                <a:solidFill>
                  <a:srgbClr val="444444"/>
                </a:solidFill>
                <a:latin typeface="Comfortaa"/>
                <a:ea typeface="Comfortaa"/>
                <a:cs typeface="Comfortaa"/>
                <a:sym typeface="Comfortaa"/>
              </a:rPr>
              <a:t> but the largest and the last;</a:t>
            </a:r>
            <a:endParaRPr sz="1500">
              <a:solidFill>
                <a:srgbClr val="444444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>
                <a:solidFill>
                  <a:srgbClr val="444444"/>
                </a:solidFill>
                <a:latin typeface="Comfortaa"/>
                <a:ea typeface="Comfortaa"/>
                <a:cs typeface="Comfortaa"/>
                <a:sym typeface="Comfortaa"/>
              </a:rPr>
              <a:t>His hopes are at their highest</a:t>
            </a:r>
            <a:endParaRPr sz="1500">
              <a:solidFill>
                <a:srgbClr val="444444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>
                <a:solidFill>
                  <a:srgbClr val="444444"/>
                </a:solidFill>
                <a:latin typeface="Comfortaa"/>
                <a:ea typeface="Comfortaa"/>
                <a:cs typeface="Comfortaa"/>
                <a:sym typeface="Comfortaa"/>
              </a:rPr>
              <a:t> and his heart is beating fast.</a:t>
            </a:r>
            <a:endParaRPr sz="1500">
              <a:solidFill>
                <a:srgbClr val="444444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>
                <a:solidFill>
                  <a:srgbClr val="444444"/>
                </a:solidFill>
                <a:latin typeface="Comfortaa"/>
                <a:ea typeface="Comfortaa"/>
                <a:cs typeface="Comfortaa"/>
                <a:sym typeface="Comfortaa"/>
              </a:rPr>
              <a:t>O happy Hippopotamus,</a:t>
            </a:r>
            <a:endParaRPr sz="1500">
              <a:solidFill>
                <a:srgbClr val="444444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>
                <a:solidFill>
                  <a:srgbClr val="444444"/>
                </a:solidFill>
                <a:latin typeface="Comfortaa"/>
                <a:ea typeface="Comfortaa"/>
                <a:cs typeface="Comfortaa"/>
                <a:sym typeface="Comfortaa"/>
              </a:rPr>
              <a:t> what lovely gift is here?</a:t>
            </a:r>
            <a:endParaRPr sz="1500">
              <a:solidFill>
                <a:srgbClr val="444444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>
                <a:solidFill>
                  <a:srgbClr val="444444"/>
                </a:solidFill>
                <a:latin typeface="Comfortaa"/>
                <a:ea typeface="Comfortaa"/>
                <a:cs typeface="Comfortaa"/>
                <a:sym typeface="Comfortaa"/>
              </a:rPr>
              <a:t>He cuts the string.</a:t>
            </a:r>
            <a:endParaRPr sz="1500">
              <a:solidFill>
                <a:srgbClr val="444444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>
                <a:solidFill>
                  <a:srgbClr val="444444"/>
                </a:solidFill>
                <a:latin typeface="Comfortaa"/>
                <a:ea typeface="Comfortaa"/>
                <a:cs typeface="Comfortaa"/>
                <a:sym typeface="Comfortaa"/>
              </a:rPr>
              <a:t> The world stands still.</a:t>
            </a:r>
            <a:endParaRPr sz="1500">
              <a:solidFill>
                <a:srgbClr val="444444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>
                <a:solidFill>
                  <a:srgbClr val="444444"/>
                </a:solidFill>
                <a:latin typeface="Comfortaa"/>
                <a:ea typeface="Comfortaa"/>
                <a:cs typeface="Comfortaa"/>
                <a:sym typeface="Comfortaa"/>
              </a:rPr>
              <a:t>A pair of boots appear!</a:t>
            </a:r>
            <a:endParaRPr sz="1500">
              <a:solidFill>
                <a:srgbClr val="444444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900">
              <a:solidFill>
                <a:srgbClr val="444444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>
                <a:solidFill>
                  <a:srgbClr val="444444"/>
                </a:solidFill>
                <a:latin typeface="Comfortaa"/>
                <a:ea typeface="Comfortaa"/>
                <a:cs typeface="Comfortaa"/>
                <a:sym typeface="Comfortaa"/>
              </a:rPr>
              <a:t>O little Hippopotamus,</a:t>
            </a:r>
            <a:endParaRPr sz="1500">
              <a:solidFill>
                <a:srgbClr val="444444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>
                <a:solidFill>
                  <a:srgbClr val="444444"/>
                </a:solidFill>
                <a:latin typeface="Comfortaa"/>
                <a:ea typeface="Comfortaa"/>
                <a:cs typeface="Comfortaa"/>
                <a:sym typeface="Comfortaa"/>
              </a:rPr>
              <a:t> the sorrows of the small!</a:t>
            </a:r>
            <a:endParaRPr sz="1500">
              <a:solidFill>
                <a:srgbClr val="444444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>
                <a:solidFill>
                  <a:srgbClr val="444444"/>
                </a:solidFill>
                <a:latin typeface="Comfortaa"/>
                <a:ea typeface="Comfortaa"/>
                <a:cs typeface="Comfortaa"/>
                <a:sym typeface="Comfortaa"/>
              </a:rPr>
              <a:t>He dropped two tears to mingle</a:t>
            </a:r>
            <a:endParaRPr sz="1500">
              <a:solidFill>
                <a:srgbClr val="444444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>
                <a:solidFill>
                  <a:srgbClr val="444444"/>
                </a:solidFill>
                <a:latin typeface="Comfortaa"/>
                <a:ea typeface="Comfortaa"/>
                <a:cs typeface="Comfortaa"/>
                <a:sym typeface="Comfortaa"/>
              </a:rPr>
              <a:t> with the flowing Senegal;</a:t>
            </a:r>
            <a:endParaRPr sz="1500">
              <a:solidFill>
                <a:srgbClr val="444444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>
                <a:solidFill>
                  <a:srgbClr val="444444"/>
                </a:solidFill>
                <a:latin typeface="Comfortaa"/>
                <a:ea typeface="Comfortaa"/>
                <a:cs typeface="Comfortaa"/>
                <a:sym typeface="Comfortaa"/>
              </a:rPr>
              <a:t>And the 'Thank you' that he uttered</a:t>
            </a:r>
            <a:endParaRPr sz="1500">
              <a:solidFill>
                <a:srgbClr val="444444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>
                <a:solidFill>
                  <a:srgbClr val="444444"/>
                </a:solidFill>
                <a:latin typeface="Comfortaa"/>
                <a:ea typeface="Comfortaa"/>
                <a:cs typeface="Comfortaa"/>
                <a:sym typeface="Comfortaa"/>
              </a:rPr>
              <a:t>  was the saddest ever heard</a:t>
            </a:r>
            <a:endParaRPr sz="1500">
              <a:solidFill>
                <a:srgbClr val="444444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>
                <a:solidFill>
                  <a:srgbClr val="444444"/>
                </a:solidFill>
                <a:latin typeface="Comfortaa"/>
                <a:ea typeface="Comfortaa"/>
                <a:cs typeface="Comfortaa"/>
                <a:sym typeface="Comfortaa"/>
              </a:rPr>
              <a:t>In the Senegambian jungle</a:t>
            </a:r>
            <a:endParaRPr sz="1500">
              <a:solidFill>
                <a:srgbClr val="444444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>
                <a:solidFill>
                  <a:srgbClr val="444444"/>
                </a:solidFill>
                <a:latin typeface="Comfortaa"/>
                <a:ea typeface="Comfortaa"/>
                <a:cs typeface="Comfortaa"/>
                <a:sym typeface="Comfortaa"/>
              </a:rPr>
              <a:t> from the mouth of beast or bird.</a:t>
            </a:r>
            <a:endParaRPr sz="1500">
              <a:solidFill>
                <a:srgbClr val="444444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600">
              <a:solidFill>
                <a:schemeClr val="dk1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>
                <a:solidFill>
                  <a:srgbClr val="444444"/>
                </a:solidFill>
                <a:latin typeface="Comfortaa"/>
                <a:ea typeface="Comfortaa"/>
                <a:cs typeface="Comfortaa"/>
                <a:sym typeface="Comfortaa"/>
              </a:rPr>
              <a:t> E.V.Rieu</a:t>
            </a:r>
            <a:endParaRPr sz="1900">
              <a:latin typeface="Comfortaa"/>
              <a:ea typeface="Comfortaa"/>
              <a:cs typeface="Comfortaa"/>
              <a:sym typeface="Comfortaa"/>
            </a:endParaRPr>
          </a:p>
        </p:txBody>
      </p:sp>
      <p:pic>
        <p:nvPicPr>
          <p:cNvPr id="77" name="Google Shape;77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722125" y="237625"/>
            <a:ext cx="3150685" cy="3000000"/>
          </a:xfrm>
          <a:prstGeom prst="rect">
            <a:avLst/>
          </a:prstGeom>
          <a:noFill/>
          <a:ln w="38100" cap="flat" cmpd="sng">
            <a:solidFill>
              <a:srgbClr val="A4C2F4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78" name="Google Shape;78;p16"/>
          <p:cNvPicPr preferRelativeResize="0"/>
          <p:nvPr/>
        </p:nvPicPr>
        <p:blipFill rotWithShape="1">
          <a:blip r:embed="rId4">
            <a:alphaModFix/>
          </a:blip>
          <a:srcRect l="9522" r="11712"/>
          <a:stretch/>
        </p:blipFill>
        <p:spPr>
          <a:xfrm>
            <a:off x="4944575" y="3132025"/>
            <a:ext cx="1676625" cy="1773825"/>
          </a:xfrm>
          <a:prstGeom prst="rect">
            <a:avLst/>
          </a:prstGeom>
          <a:noFill/>
          <a:ln w="38100" cap="flat" cmpd="sng">
            <a:solidFill>
              <a:srgbClr val="A4C2F4"/>
            </a:solidFill>
            <a:prstDash val="solid"/>
            <a:round/>
            <a:headEnd type="none" w="sm" len="sm"/>
            <a:tailEnd type="none" w="sm" len="sm"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292</Words>
  <Application>Microsoft Office PowerPoint</Application>
  <PresentationFormat>On-screen Show (16:9)</PresentationFormat>
  <Paragraphs>34</Paragraphs>
  <Slides>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7" baseType="lpstr">
      <vt:lpstr>Arial</vt:lpstr>
      <vt:lpstr>Comfortaa</vt:lpstr>
      <vt:lpstr>Simple Light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 Brason</dc:creator>
  <cp:lastModifiedBy>Elle.Harding</cp:lastModifiedBy>
  <cp:revision>1</cp:revision>
  <dcterms:modified xsi:type="dcterms:W3CDTF">2020-06-23T07:04:58Z</dcterms:modified>
</cp:coreProperties>
</file>