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6" r:id="rId2"/>
    <p:sldId id="271" r:id="rId3"/>
    <p:sldId id="268" r:id="rId4"/>
    <p:sldId id="263" r:id="rId5"/>
    <p:sldId id="272" r:id="rId6"/>
    <p:sldId id="260" r:id="rId7"/>
    <p:sldId id="261"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90" d="100"/>
          <a:sy n="90" d="100"/>
        </p:scale>
        <p:origin x="534" y="90"/>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6/29/2020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6/29/2020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2235146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3</a:t>
            </a:fld>
            <a:endParaRPr lang="en-US"/>
          </a:p>
        </p:txBody>
      </p:sp>
    </p:spTree>
    <p:extLst>
      <p:ext uri="{BB962C8B-B14F-4D97-AF65-F5344CB8AC3E}">
        <p14:creationId xmlns:p14="http://schemas.microsoft.com/office/powerpoint/2010/main" val="32779617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6/29/2020</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6/29/2020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A5034C-8BD9-4B0C-893B-33834FAB227F}" type="datetime1">
              <a:rPr lang="en-US"/>
              <a:t>6/29/2020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6/29/2020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6/29/2020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6/29/2020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6/29/2020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85CD17-C377-4DE5-9FCA-CC7471605C58}" type="datetime1">
              <a:rPr lang="en-US"/>
              <a:t>6/29/2020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BE9F02-BE96-4BAE-86A5-1FA60D24CAE2}" type="datetime1">
              <a:rPr lang="en-US"/>
              <a:t>6/29/2020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6/29/2020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6/29/2020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6/29/2020</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iblia.com/bible/esv/1%20Sam%2023.16-18" TargetMode="External"/><Relationship Id="rId2" Type="http://schemas.openxmlformats.org/officeDocument/2006/relationships/hyperlink" Target="https://biblia.com/bible/esv/1%20Sam%2019-23"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thepacetrust.blogspot.com/2020/04/faith.html"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8444547" cy="2793906"/>
          </a:xfrm>
        </p:spPr>
        <p:txBody>
          <a:bodyPr>
            <a:normAutofit/>
          </a:bodyPr>
          <a:lstStyle/>
          <a:p>
            <a:pPr algn="ctr"/>
            <a:r>
              <a:rPr lang="en-US" sz="7200" b="1" dirty="0">
                <a:solidFill>
                  <a:schemeClr val="tx2">
                    <a:lumMod val="95000"/>
                    <a:lumOff val="5000"/>
                  </a:schemeClr>
                </a:solidFill>
                <a:latin typeface="SassoonPrimary" panose="020B0500000000000000" pitchFamily="34" charset="0"/>
              </a:rPr>
              <a:t>Verwood First School</a:t>
            </a:r>
          </a:p>
        </p:txBody>
      </p:sp>
      <p:sp>
        <p:nvSpPr>
          <p:cNvPr id="3" name="Subtitle 2"/>
          <p:cNvSpPr>
            <a:spLocks noGrp="1"/>
          </p:cNvSpPr>
          <p:nvPr>
            <p:ph type="subTitle" idx="1"/>
          </p:nvPr>
        </p:nvSpPr>
        <p:spPr>
          <a:xfrm>
            <a:off x="3390402" y="3127641"/>
            <a:ext cx="7091361" cy="838200"/>
          </a:xfrm>
        </p:spPr>
        <p:txBody>
          <a:bodyPr>
            <a:noAutofit/>
          </a:bodyPr>
          <a:lstStyle/>
          <a:p>
            <a:r>
              <a:rPr lang="en-US" sz="7200" b="1" dirty="0">
                <a:solidFill>
                  <a:schemeClr val="tx2">
                    <a:lumMod val="95000"/>
                    <a:lumOff val="5000"/>
                  </a:schemeClr>
                </a:solidFill>
                <a:latin typeface="SassoonPrimary" panose="020B0500000000000000" pitchFamily="34" charset="0"/>
              </a:rPr>
              <a:t>Worship</a:t>
            </a:r>
          </a:p>
        </p:txBody>
      </p:sp>
      <p:sp>
        <p:nvSpPr>
          <p:cNvPr id="4" name="TextBox 3"/>
          <p:cNvSpPr txBox="1"/>
          <p:nvPr/>
        </p:nvSpPr>
        <p:spPr>
          <a:xfrm>
            <a:off x="287089" y="5826034"/>
            <a:ext cx="6531428" cy="646331"/>
          </a:xfrm>
          <a:prstGeom prst="rect">
            <a:avLst/>
          </a:prstGeom>
          <a:noFill/>
        </p:spPr>
        <p:txBody>
          <a:bodyPr wrap="square" rtlCol="0">
            <a:spAutoFit/>
          </a:bodyPr>
          <a:lstStyle/>
          <a:p>
            <a:r>
              <a:rPr lang="en-GB" sz="3600">
                <a:solidFill>
                  <a:schemeClr val="tx2">
                    <a:lumMod val="95000"/>
                    <a:lumOff val="5000"/>
                  </a:schemeClr>
                </a:solidFill>
                <a:latin typeface="SassoonInfant" panose="00000400000000000000" pitchFamily="2" charset="0"/>
              </a:rPr>
              <a:t>Monday 29</a:t>
            </a:r>
            <a:r>
              <a:rPr lang="en-GB" sz="3600" baseline="30000">
                <a:solidFill>
                  <a:schemeClr val="tx2">
                    <a:lumMod val="95000"/>
                    <a:lumOff val="5000"/>
                  </a:schemeClr>
                </a:solidFill>
                <a:latin typeface="SassoonInfant" panose="00000400000000000000" pitchFamily="2" charset="0"/>
              </a:rPr>
              <a:t>th</a:t>
            </a:r>
            <a:r>
              <a:rPr lang="en-GB" sz="3600">
                <a:solidFill>
                  <a:schemeClr val="tx2">
                    <a:lumMod val="95000"/>
                    <a:lumOff val="5000"/>
                  </a:schemeClr>
                </a:solidFill>
                <a:latin typeface="SassoonInfant" panose="00000400000000000000" pitchFamily="2" charset="0"/>
              </a:rPr>
              <a:t> </a:t>
            </a:r>
            <a:r>
              <a:rPr lang="en-GB" sz="3600" dirty="0">
                <a:solidFill>
                  <a:schemeClr val="tx2">
                    <a:lumMod val="95000"/>
                    <a:lumOff val="5000"/>
                  </a:schemeClr>
                </a:solidFill>
                <a:latin typeface="SassoonInfant" panose="00000400000000000000" pitchFamily="2" charset="0"/>
              </a:rPr>
              <a:t>June 2020</a:t>
            </a: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8476252" y="304800"/>
            <a:ext cx="1033508" cy="857794"/>
          </a:xfrm>
          <a:prstGeom prst="rect">
            <a:avLst/>
          </a:prstGeom>
        </p:spPr>
      </p:pic>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800" dirty="0">
                <a:solidFill>
                  <a:schemeClr val="tx2">
                    <a:lumMod val="95000"/>
                    <a:lumOff val="5000"/>
                  </a:schemeClr>
                </a:solidFill>
                <a:latin typeface="SassoonPrimary" panose="020B0500000000000000" pitchFamily="34" charset="0"/>
              </a:rPr>
              <a:t>Happy </a:t>
            </a:r>
            <a:r>
              <a:rPr lang="fr-FR" sz="4800" dirty="0" err="1">
                <a:solidFill>
                  <a:schemeClr val="tx2">
                    <a:lumMod val="95000"/>
                    <a:lumOff val="5000"/>
                  </a:schemeClr>
                </a:solidFill>
                <a:latin typeface="SassoonPrimary" panose="020B0500000000000000" pitchFamily="34" charset="0"/>
              </a:rPr>
              <a:t>Monday</a:t>
            </a:r>
            <a:r>
              <a:rPr lang="fr-FR" sz="4800" dirty="0">
                <a:solidFill>
                  <a:schemeClr val="tx2">
                    <a:lumMod val="95000"/>
                    <a:lumOff val="5000"/>
                  </a:schemeClr>
                </a:solidFill>
                <a:latin typeface="SassoonPrimary" panose="020B0500000000000000" pitchFamily="34" charset="0"/>
              </a:rPr>
              <a:t> everybody!</a:t>
            </a:r>
            <a:endParaRPr lang="en-US" sz="48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536168" y="2090057"/>
            <a:ext cx="11507786" cy="584775"/>
          </a:xfrm>
          <a:prstGeom prst="rect">
            <a:avLst/>
          </a:prstGeom>
          <a:noFill/>
        </p:spPr>
        <p:txBody>
          <a:bodyPr wrap="square" rtlCol="0">
            <a:spAutoFit/>
          </a:bodyPr>
          <a:lstStyle/>
          <a:p>
            <a:r>
              <a:rPr lang="en-GB" sz="3200" dirty="0">
                <a:solidFill>
                  <a:schemeClr val="tx2">
                    <a:lumMod val="95000"/>
                    <a:lumOff val="5000"/>
                  </a:schemeClr>
                </a:solidFill>
                <a:latin typeface="SassoonPrimary" panose="020B0500000000000000" pitchFamily="34" charset="0"/>
              </a:rPr>
              <a:t>The theme for today’s worship is…</a:t>
            </a:r>
          </a:p>
        </p:txBody>
      </p:sp>
      <p:sp>
        <p:nvSpPr>
          <p:cNvPr id="6" name="Subtitle 2"/>
          <p:cNvSpPr txBox="1">
            <a:spLocks/>
          </p:cNvSpPr>
          <p:nvPr/>
        </p:nvSpPr>
        <p:spPr>
          <a:xfrm>
            <a:off x="3463428" y="3285799"/>
            <a:ext cx="7091361" cy="838200"/>
          </a:xfrm>
          <a:prstGeom prst="rect">
            <a:avLst/>
          </a:prstGeom>
        </p:spPr>
        <p:txBody>
          <a:bodyPr vert="horz" lIns="91440" tIns="45720" rIns="91440" bIns="45720" rtlCol="0">
            <a:noAutofit/>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marL="45720" indent="0">
              <a:buNone/>
            </a:pPr>
            <a:r>
              <a:rPr lang="en-US" sz="7200" b="1" dirty="0">
                <a:solidFill>
                  <a:schemeClr val="tx2">
                    <a:lumMod val="95000"/>
                    <a:lumOff val="5000"/>
                  </a:schemeClr>
                </a:solidFill>
                <a:latin typeface="SassoonPrimary" panose="020B0500000000000000" pitchFamily="34" charset="0"/>
              </a:rPr>
              <a:t>Faithfulness</a:t>
            </a:r>
          </a:p>
        </p:txBody>
      </p:sp>
    </p:spTree>
    <p:extLst>
      <p:ext uri="{BB962C8B-B14F-4D97-AF65-F5344CB8AC3E}">
        <p14:creationId xmlns:p14="http://schemas.microsoft.com/office/powerpoint/2010/main" val="125913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000" dirty="0" err="1">
                <a:solidFill>
                  <a:schemeClr val="tx2">
                    <a:lumMod val="95000"/>
                    <a:lumOff val="5000"/>
                  </a:schemeClr>
                </a:solidFill>
                <a:latin typeface="SassoonPrimary" panose="020B0500000000000000" pitchFamily="34" charset="0"/>
              </a:rPr>
              <a:t>Before</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we</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start</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let’s</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take</a:t>
            </a:r>
            <a:r>
              <a:rPr lang="fr-FR" sz="4000" dirty="0">
                <a:solidFill>
                  <a:schemeClr val="tx2">
                    <a:lumMod val="95000"/>
                    <a:lumOff val="5000"/>
                  </a:schemeClr>
                </a:solidFill>
                <a:latin typeface="SassoonPrimary" panose="020B0500000000000000" pitchFamily="34" charset="0"/>
              </a:rPr>
              <a:t> time to </a:t>
            </a:r>
            <a:r>
              <a:rPr lang="fr-FR" sz="4000" dirty="0" err="1">
                <a:solidFill>
                  <a:schemeClr val="tx2">
                    <a:lumMod val="95000"/>
                    <a:lumOff val="5000"/>
                  </a:schemeClr>
                </a:solidFill>
                <a:latin typeface="SassoonPrimary" panose="020B0500000000000000" pitchFamily="34" charset="0"/>
              </a:rPr>
              <a:t>think</a:t>
            </a:r>
            <a:r>
              <a:rPr lang="fr-FR" sz="4000" dirty="0">
                <a:solidFill>
                  <a:schemeClr val="tx2">
                    <a:lumMod val="95000"/>
                    <a:lumOff val="5000"/>
                  </a:schemeClr>
                </a:solidFill>
                <a:latin typeface="SassoonPrimary" panose="020B0500000000000000" pitchFamily="34" charset="0"/>
              </a:rPr>
              <a:t>…</a:t>
            </a:r>
            <a:endParaRPr lang="en-US" sz="40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365760" y="1685109"/>
            <a:ext cx="11508375" cy="4616648"/>
          </a:xfrm>
          <a:prstGeom prst="rect">
            <a:avLst/>
          </a:prstGeom>
          <a:noFill/>
        </p:spPr>
        <p:txBody>
          <a:bodyPr wrap="square" rtlCol="0">
            <a:spAutoFit/>
          </a:bodyPr>
          <a:lstStyle/>
          <a:p>
            <a:pPr>
              <a:lnSpc>
                <a:spcPct val="150000"/>
              </a:lnSpc>
            </a:pPr>
            <a:r>
              <a:rPr lang="en-GB" sz="3600" dirty="0">
                <a:solidFill>
                  <a:schemeClr val="tx2">
                    <a:lumMod val="95000"/>
                    <a:lumOff val="5000"/>
                  </a:schemeClr>
                </a:solidFill>
                <a:latin typeface="SassoonPrimary" panose="020B0500000000000000" pitchFamily="34" charset="0"/>
              </a:rPr>
              <a:t>What does the word </a:t>
            </a:r>
            <a:r>
              <a:rPr lang="en-GB" sz="3600" b="1" dirty="0">
                <a:solidFill>
                  <a:schemeClr val="tx2">
                    <a:lumMod val="95000"/>
                    <a:lumOff val="5000"/>
                  </a:schemeClr>
                </a:solidFill>
                <a:latin typeface="SassoonPrimary" panose="020B0500000000000000" pitchFamily="34" charset="0"/>
              </a:rPr>
              <a:t>faithfulness</a:t>
            </a:r>
            <a:r>
              <a:rPr lang="en-GB" sz="3600" dirty="0">
                <a:solidFill>
                  <a:schemeClr val="tx2">
                    <a:lumMod val="95000"/>
                    <a:lumOff val="5000"/>
                  </a:schemeClr>
                </a:solidFill>
                <a:latin typeface="SassoonPrimary" panose="020B0500000000000000" pitchFamily="34" charset="0"/>
              </a:rPr>
              <a:t> mean to you?</a:t>
            </a:r>
          </a:p>
          <a:p>
            <a:pPr>
              <a:lnSpc>
                <a:spcPct val="150000"/>
              </a:lnSpc>
            </a:pPr>
            <a:r>
              <a:rPr lang="en-GB" sz="3600" dirty="0">
                <a:solidFill>
                  <a:schemeClr val="tx2">
                    <a:lumMod val="95000"/>
                    <a:lumOff val="5000"/>
                  </a:schemeClr>
                </a:solidFill>
                <a:latin typeface="SassoonPrimary" panose="020B0500000000000000" pitchFamily="34" charset="0"/>
              </a:rPr>
              <a:t>What do you think of when thinking about </a:t>
            </a:r>
            <a:r>
              <a:rPr lang="en-GB" sz="3600" b="1" dirty="0">
                <a:solidFill>
                  <a:schemeClr val="tx2">
                    <a:lumMod val="95000"/>
                    <a:lumOff val="5000"/>
                  </a:schemeClr>
                </a:solidFill>
                <a:latin typeface="SassoonPrimary" panose="020B0500000000000000" pitchFamily="34" charset="0"/>
              </a:rPr>
              <a:t>faithfulness</a:t>
            </a:r>
            <a:r>
              <a:rPr lang="en-GB" sz="3600" dirty="0">
                <a:solidFill>
                  <a:schemeClr val="tx2">
                    <a:lumMod val="95000"/>
                    <a:lumOff val="5000"/>
                  </a:schemeClr>
                </a:solidFill>
                <a:latin typeface="SassoonPrimary" panose="020B0500000000000000" pitchFamily="34" charset="0"/>
              </a:rPr>
              <a:t>?</a:t>
            </a:r>
          </a:p>
          <a:p>
            <a:pPr>
              <a:lnSpc>
                <a:spcPct val="150000"/>
              </a:lnSpc>
            </a:pPr>
            <a:endParaRPr lang="en-GB" sz="1600" dirty="0">
              <a:solidFill>
                <a:schemeClr val="tx2">
                  <a:lumMod val="95000"/>
                  <a:lumOff val="5000"/>
                </a:schemeClr>
              </a:solidFill>
              <a:latin typeface="SassoonPrimary" panose="020B0500000000000000" pitchFamily="34" charset="0"/>
            </a:endParaRPr>
          </a:p>
          <a:p>
            <a:pPr>
              <a:lnSpc>
                <a:spcPct val="150000"/>
              </a:lnSpc>
            </a:pPr>
            <a:endParaRPr lang="en-GB" sz="3600" dirty="0">
              <a:solidFill>
                <a:schemeClr val="tx2">
                  <a:lumMod val="95000"/>
                  <a:lumOff val="5000"/>
                </a:schemeClr>
              </a:solidFill>
              <a:latin typeface="SassoonPrimary" panose="020B0500000000000000" pitchFamily="34" charset="0"/>
            </a:endParaRPr>
          </a:p>
          <a:p>
            <a:pPr>
              <a:lnSpc>
                <a:spcPct val="150000"/>
              </a:lnSpc>
            </a:pPr>
            <a:r>
              <a:rPr lang="en-GB" sz="3600" dirty="0">
                <a:solidFill>
                  <a:schemeClr val="tx2">
                    <a:lumMod val="95000"/>
                    <a:lumOff val="5000"/>
                  </a:schemeClr>
                </a:solidFill>
                <a:latin typeface="SassoonPrimary" panose="020B0500000000000000" pitchFamily="34" charset="0"/>
              </a:rPr>
              <a:t>       </a:t>
            </a:r>
          </a:p>
        </p:txBody>
      </p:sp>
      <p:sp>
        <p:nvSpPr>
          <p:cNvPr id="7" name="Title 1"/>
          <p:cNvSpPr txBox="1">
            <a:spLocks/>
          </p:cNvSpPr>
          <p:nvPr/>
        </p:nvSpPr>
        <p:spPr>
          <a:xfrm>
            <a:off x="2253341" y="4558937"/>
            <a:ext cx="9372600" cy="120041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fr-FR" sz="2400" dirty="0">
                <a:solidFill>
                  <a:schemeClr val="tx2"/>
                </a:solidFill>
                <a:latin typeface="SassoonPrimary" panose="020B0500000000000000" pitchFamily="34" charset="0"/>
              </a:rPr>
              <a:t>Mrs Boyle </a:t>
            </a:r>
            <a:r>
              <a:rPr lang="fr-FR" sz="2400" dirty="0" err="1">
                <a:solidFill>
                  <a:schemeClr val="tx2"/>
                </a:solidFill>
                <a:latin typeface="SassoonPrimary" panose="020B0500000000000000" pitchFamily="34" charset="0"/>
              </a:rPr>
              <a:t>says</a:t>
            </a:r>
            <a:r>
              <a:rPr lang="fr-FR" sz="2400" dirty="0">
                <a:solidFill>
                  <a:schemeClr val="tx2"/>
                </a:solidFill>
                <a:latin typeface="SassoonPrimary" panose="020B0500000000000000" pitchFamily="34" charset="0"/>
              </a:rPr>
              <a:t> « </a:t>
            </a:r>
            <a:r>
              <a:rPr lang="fr-FR" sz="2400" dirty="0" err="1">
                <a:solidFill>
                  <a:schemeClr val="tx2"/>
                </a:solidFill>
                <a:latin typeface="SassoonPrimary" panose="020B0500000000000000" pitchFamily="34" charset="0"/>
              </a:rPr>
              <a:t>Faithfulness</a:t>
            </a:r>
            <a:r>
              <a:rPr lang="fr-FR" sz="2400" dirty="0">
                <a:solidFill>
                  <a:schemeClr val="tx2"/>
                </a:solidFill>
                <a:latin typeface="SassoonPrimary" panose="020B0500000000000000" pitchFamily="34" charset="0"/>
              </a:rPr>
              <a:t> </a:t>
            </a:r>
            <a:r>
              <a:rPr lang="fr-FR" sz="2400" dirty="0" err="1">
                <a:solidFill>
                  <a:schemeClr val="tx2"/>
                </a:solidFill>
                <a:latin typeface="SassoonPrimary" panose="020B0500000000000000" pitchFamily="34" charset="0"/>
              </a:rPr>
              <a:t>means</a:t>
            </a:r>
            <a:r>
              <a:rPr lang="fr-FR" sz="2400" dirty="0">
                <a:solidFill>
                  <a:schemeClr val="tx2"/>
                </a:solidFill>
                <a:latin typeface="SassoonPrimary" panose="020B0500000000000000" pitchFamily="34" charset="0"/>
              </a:rPr>
              <a:t> </a:t>
            </a:r>
            <a:r>
              <a:rPr lang="fr-FR" sz="2400" dirty="0" err="1">
                <a:solidFill>
                  <a:schemeClr val="tx2"/>
                </a:solidFill>
                <a:latin typeface="SassoonPrimary" panose="020B0500000000000000" pitchFamily="34" charset="0"/>
              </a:rPr>
              <a:t>staying</a:t>
            </a:r>
            <a:r>
              <a:rPr lang="fr-FR" sz="2400" dirty="0">
                <a:solidFill>
                  <a:schemeClr val="tx2"/>
                </a:solidFill>
                <a:latin typeface="SassoonPrimary" panose="020B0500000000000000" pitchFamily="34" charset="0"/>
              </a:rPr>
              <a:t> loyal </a:t>
            </a:r>
            <a:r>
              <a:rPr lang="fr-FR" sz="2400" dirty="0" err="1">
                <a:solidFill>
                  <a:schemeClr val="tx2"/>
                </a:solidFill>
                <a:latin typeface="SassoonPrimary" panose="020B0500000000000000" pitchFamily="34" charset="0"/>
              </a:rPr>
              <a:t>your</a:t>
            </a:r>
            <a:r>
              <a:rPr lang="fr-FR" sz="2400" dirty="0">
                <a:solidFill>
                  <a:schemeClr val="tx2"/>
                </a:solidFill>
                <a:latin typeface="SassoonPrimary" panose="020B0500000000000000" pitchFamily="34" charset="0"/>
              </a:rPr>
              <a:t> </a:t>
            </a:r>
            <a:r>
              <a:rPr lang="fr-FR" sz="2400" dirty="0" err="1">
                <a:solidFill>
                  <a:schemeClr val="tx2"/>
                </a:solidFill>
                <a:latin typeface="SassoonPrimary" panose="020B0500000000000000" pitchFamily="34" charset="0"/>
              </a:rPr>
              <a:t>family</a:t>
            </a:r>
            <a:r>
              <a:rPr lang="fr-FR" sz="2400" dirty="0">
                <a:solidFill>
                  <a:schemeClr val="tx2"/>
                </a:solidFill>
                <a:latin typeface="SassoonPrimary" panose="020B0500000000000000" pitchFamily="34" charset="0"/>
              </a:rPr>
              <a:t> and </a:t>
            </a:r>
            <a:r>
              <a:rPr lang="fr-FR" sz="2400" dirty="0" err="1">
                <a:solidFill>
                  <a:schemeClr val="tx2"/>
                </a:solidFill>
                <a:latin typeface="SassoonPrimary" panose="020B0500000000000000" pitchFamily="34" charset="0"/>
              </a:rPr>
              <a:t>friends</a:t>
            </a:r>
            <a:r>
              <a:rPr lang="fr-FR" sz="2400" dirty="0">
                <a:solidFill>
                  <a:schemeClr val="tx2"/>
                </a:solidFill>
                <a:latin typeface="SassoonPrimary" panose="020B0500000000000000" pitchFamily="34" charset="0"/>
              </a:rPr>
              <a:t>! »</a:t>
            </a:r>
            <a:endParaRPr lang="en-US" sz="24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3295953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54" y="104502"/>
            <a:ext cx="11886611" cy="956577"/>
          </a:xfrm>
        </p:spPr>
        <p:txBody>
          <a:bodyPr anchor="t">
            <a:normAutofit fontScale="90000"/>
          </a:bodyPr>
          <a:lstStyle/>
          <a:p>
            <a:pPr>
              <a:lnSpc>
                <a:spcPct val="100000"/>
              </a:lnSpc>
            </a:pPr>
            <a:r>
              <a:rPr lang="en-GB" dirty="0">
                <a:solidFill>
                  <a:schemeClr val="tx2">
                    <a:lumMod val="95000"/>
                    <a:lumOff val="5000"/>
                  </a:schemeClr>
                </a:solidFill>
                <a:latin typeface="SassoonInfant" panose="00000400000000000000" pitchFamily="2" charset="0"/>
              </a:rPr>
              <a:t>Faithfulness is the act of being true to your word or promise. It’s the ability to follow through on commitments with dedication. The Bible offers several examples of faithfulness.</a:t>
            </a:r>
            <a:br>
              <a:rPr lang="en-US" dirty="0">
                <a:solidFill>
                  <a:schemeClr val="tx2">
                    <a:lumMod val="95000"/>
                    <a:lumOff val="5000"/>
                  </a:schemeClr>
                </a:solidFill>
                <a:latin typeface="SassoonInfant" panose="00000400000000000000" pitchFamily="2" charset="0"/>
              </a:rPr>
            </a:br>
            <a:endParaRPr lang="en-US" dirty="0">
              <a:solidFill>
                <a:schemeClr val="tx2">
                  <a:lumMod val="95000"/>
                  <a:lumOff val="5000"/>
                </a:schemeClr>
              </a:solidFill>
              <a:latin typeface="SassoonInfant" panose="00000400000000000000" pitchFamily="2" charset="0"/>
            </a:endParaRPr>
          </a:p>
        </p:txBody>
      </p:sp>
      <p:sp>
        <p:nvSpPr>
          <p:cNvPr id="7" name="Rectangle 1"/>
          <p:cNvSpPr>
            <a:spLocks noChangeArrowheads="1"/>
          </p:cNvSpPr>
          <p:nvPr/>
        </p:nvSpPr>
        <p:spPr bwMode="auto">
          <a:xfrm>
            <a:off x="118154" y="1491967"/>
            <a:ext cx="11632270"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2"/>
              </a:solidFill>
              <a:effectLst/>
              <a:latin typeface="SassoonInfant" panose="00000400000000000000"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500" b="0" i="0" u="none" strike="noStrike" cap="none" normalizeH="0" baseline="0" dirty="0">
                <a:ln>
                  <a:noFill/>
                </a:ln>
                <a:solidFill>
                  <a:schemeClr val="tx2"/>
                </a:solidFill>
                <a:effectLst/>
                <a:latin typeface="SassoonInfant" panose="00000400000000000000" pitchFamily="2" charset="0"/>
              </a:rPr>
              <a:t>         </a:t>
            </a:r>
          </a:p>
        </p:txBody>
      </p:sp>
      <p:sp>
        <p:nvSpPr>
          <p:cNvPr id="3" name="TextBox 2"/>
          <p:cNvSpPr txBox="1"/>
          <p:nvPr/>
        </p:nvSpPr>
        <p:spPr>
          <a:xfrm>
            <a:off x="1907177" y="1778335"/>
            <a:ext cx="5094515" cy="4370427"/>
          </a:xfrm>
          <a:prstGeom prst="rect">
            <a:avLst/>
          </a:prstGeom>
          <a:noFill/>
        </p:spPr>
        <p:txBody>
          <a:bodyPr wrap="square" rtlCol="0">
            <a:spAutoFit/>
          </a:bodyPr>
          <a:lstStyle/>
          <a:p>
            <a:pPr algn="just"/>
            <a:r>
              <a:rPr lang="en-GB" sz="2000" b="1" dirty="0">
                <a:solidFill>
                  <a:schemeClr val="tx2"/>
                </a:solidFill>
                <a:latin typeface="SassoonPrimary" panose="020B0500000000000000" pitchFamily="34" charset="0"/>
              </a:rPr>
              <a:t>David and Jonathan | Faithfulness in Friendship</a:t>
            </a:r>
            <a:endParaRPr lang="en-GB" sz="2000" dirty="0">
              <a:solidFill>
                <a:schemeClr val="tx2"/>
              </a:solidFill>
              <a:latin typeface="SassoonPrimary" panose="020B0500000000000000" pitchFamily="34" charset="0"/>
            </a:endParaRPr>
          </a:p>
          <a:p>
            <a:pPr algn="just"/>
            <a:r>
              <a:rPr lang="en-GB" sz="2000" dirty="0">
                <a:solidFill>
                  <a:schemeClr val="tx2"/>
                </a:solidFill>
                <a:latin typeface="SassoonPrimary" panose="020B0500000000000000" pitchFamily="34" charset="0"/>
                <a:hlinkClick r:id="rId2"/>
              </a:rPr>
              <a:t>1 Samuel 19-23</a:t>
            </a:r>
            <a:endParaRPr lang="en-GB" sz="2000" dirty="0">
              <a:solidFill>
                <a:schemeClr val="tx2"/>
              </a:solidFill>
              <a:latin typeface="SassoonPrimary" panose="020B0500000000000000" pitchFamily="34" charset="0"/>
            </a:endParaRPr>
          </a:p>
          <a:p>
            <a:pPr algn="just"/>
            <a:br>
              <a:rPr lang="en-GB" sz="2000" dirty="0">
                <a:solidFill>
                  <a:schemeClr val="tx2"/>
                </a:solidFill>
                <a:latin typeface="SassoonPrimary" panose="020B0500000000000000" pitchFamily="34" charset="0"/>
              </a:rPr>
            </a:br>
            <a:r>
              <a:rPr lang="en-GB" sz="2000" i="1" dirty="0">
                <a:solidFill>
                  <a:schemeClr val="tx2"/>
                </a:solidFill>
                <a:latin typeface="SassoonPrimary" panose="020B0500000000000000" pitchFamily="34" charset="0"/>
              </a:rPr>
              <a:t>And Jonathan, Saul's son, rose and went to David at </a:t>
            </a:r>
            <a:r>
              <a:rPr lang="en-GB" sz="2000" i="1" dirty="0" err="1">
                <a:solidFill>
                  <a:schemeClr val="tx2"/>
                </a:solidFill>
                <a:latin typeface="SassoonPrimary" panose="020B0500000000000000" pitchFamily="34" charset="0"/>
              </a:rPr>
              <a:t>Horesh</a:t>
            </a:r>
            <a:r>
              <a:rPr lang="en-GB" sz="2000" i="1" dirty="0">
                <a:solidFill>
                  <a:schemeClr val="tx2"/>
                </a:solidFill>
                <a:latin typeface="SassoonPrimary" panose="020B0500000000000000" pitchFamily="34" charset="0"/>
              </a:rPr>
              <a:t>, and strengthened his hand in God. And he said to him, “Do not fear, for the hand of Saul my father shall not find you. You shall be king over Israel, and I shall be next to you. Saul my father also knows this.” And the two of them made a covenant before the Lord.</a:t>
            </a:r>
            <a:r>
              <a:rPr lang="en-GB" sz="2000" dirty="0">
                <a:solidFill>
                  <a:schemeClr val="tx2"/>
                </a:solidFill>
                <a:latin typeface="SassoonPrimary" panose="020B0500000000000000" pitchFamily="34" charset="0"/>
              </a:rPr>
              <a:t> </a:t>
            </a:r>
            <a:r>
              <a:rPr lang="en-GB" sz="2000" dirty="0">
                <a:solidFill>
                  <a:schemeClr val="tx2"/>
                </a:solidFill>
                <a:latin typeface="SassoonPrimary" panose="020B0500000000000000" pitchFamily="34" charset="0"/>
                <a:hlinkClick r:id="rId3"/>
              </a:rPr>
              <a:t>1 Samuel 23:16-18 ESV</a:t>
            </a:r>
            <a:endParaRPr lang="en-GB" sz="2000" dirty="0">
              <a:solidFill>
                <a:schemeClr val="tx2"/>
              </a:solidFill>
              <a:latin typeface="SassoonPrimary" panose="020B0500000000000000" pitchFamily="34" charset="0"/>
            </a:endParaRPr>
          </a:p>
          <a:p>
            <a:endParaRPr lang="en-GB" dirty="0">
              <a:latin typeface="SassoonPrimary" panose="020B0500000000000000" pitchFamily="34" charset="0"/>
            </a:endParaRPr>
          </a:p>
        </p:txBody>
      </p:sp>
      <p:sp>
        <p:nvSpPr>
          <p:cNvPr id="6" name="TextBox 5"/>
          <p:cNvSpPr txBox="1"/>
          <p:nvPr/>
        </p:nvSpPr>
        <p:spPr>
          <a:xfrm>
            <a:off x="7367452" y="1593669"/>
            <a:ext cx="4637313" cy="4555093"/>
          </a:xfrm>
          <a:prstGeom prst="rect">
            <a:avLst/>
          </a:prstGeom>
          <a:noFill/>
        </p:spPr>
        <p:txBody>
          <a:bodyPr wrap="square" rtlCol="0">
            <a:spAutoFit/>
          </a:bodyPr>
          <a:lstStyle/>
          <a:p>
            <a:pPr algn="just"/>
            <a:r>
              <a:rPr lang="en-GB" sz="1600" dirty="0">
                <a:solidFill>
                  <a:schemeClr val="tx2"/>
                </a:solidFill>
                <a:latin typeface="SassoonPrimary" panose="020B0500000000000000" pitchFamily="34" charset="0"/>
              </a:rPr>
              <a:t>The story of Jonathan and David is a sweet reminder of what it means to be faithful friends. Jonathan could have been jealous of David, who was chosen by God to proceed his father as king. He could have compared himself to David, the courageous man who seemed to be getting all the attention. But he didn’t. Instead, Jonathan vowed to remain by David’s side no matter what. He promised to support him and cheer him on.</a:t>
            </a:r>
          </a:p>
          <a:p>
            <a:pPr algn="just"/>
            <a:br>
              <a:rPr lang="en-GB" sz="1600" dirty="0">
                <a:solidFill>
                  <a:schemeClr val="tx2"/>
                </a:solidFill>
                <a:latin typeface="SassoonPrimary" panose="020B0500000000000000" pitchFamily="34" charset="0"/>
              </a:rPr>
            </a:br>
            <a:r>
              <a:rPr lang="en-GB" sz="1600" dirty="0">
                <a:solidFill>
                  <a:schemeClr val="tx2"/>
                </a:solidFill>
                <a:latin typeface="SassoonPrimary" panose="020B0500000000000000" pitchFamily="34" charset="0"/>
              </a:rPr>
              <a:t>There may be times in life when we are David, the “chosen” one. In those seasons, it’s a gift to have a friend like Jonathan to faithfully support us. There may be other times when we get to be a Jonathan to our friends, choosing to be present and faithful as they shine.</a:t>
            </a:r>
          </a:p>
          <a:p>
            <a:pPr algn="just"/>
            <a:endParaRPr lang="en-GB" sz="16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170201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6389" y="613955"/>
            <a:ext cx="11312434" cy="646331"/>
          </a:xfrm>
          <a:prstGeom prst="rect">
            <a:avLst/>
          </a:prstGeom>
          <a:noFill/>
        </p:spPr>
        <p:txBody>
          <a:bodyPr wrap="square" rtlCol="0">
            <a:spAutoFit/>
          </a:bodyPr>
          <a:lstStyle/>
          <a:p>
            <a:r>
              <a:rPr lang="en-GB" sz="3600" dirty="0">
                <a:solidFill>
                  <a:schemeClr val="tx2"/>
                </a:solidFill>
                <a:latin typeface="SassoonPrimary" panose="020B0500000000000000" pitchFamily="34" charset="0"/>
              </a:rPr>
              <a:t>Watch this great video from PACE all about </a:t>
            </a:r>
            <a:r>
              <a:rPr lang="en-GB" sz="3600" b="1" dirty="0">
                <a:solidFill>
                  <a:schemeClr val="tx2"/>
                </a:solidFill>
                <a:latin typeface="SassoonPrimary" panose="020B0500000000000000" pitchFamily="34" charset="0"/>
              </a:rPr>
              <a:t>faith.</a:t>
            </a:r>
            <a:endParaRPr lang="en-GB" sz="3600" dirty="0">
              <a:solidFill>
                <a:schemeClr val="tx2"/>
              </a:solidFill>
              <a:latin typeface="SassoonPrimary" panose="020B0500000000000000" pitchFamily="34" charset="0"/>
            </a:endParaRPr>
          </a:p>
        </p:txBody>
      </p:sp>
      <p:sp>
        <p:nvSpPr>
          <p:cNvPr id="2" name="TextBox 1"/>
          <p:cNvSpPr txBox="1"/>
          <p:nvPr/>
        </p:nvSpPr>
        <p:spPr>
          <a:xfrm>
            <a:off x="1280160" y="2076994"/>
            <a:ext cx="10437223" cy="523220"/>
          </a:xfrm>
          <a:prstGeom prst="rect">
            <a:avLst/>
          </a:prstGeom>
          <a:noFill/>
        </p:spPr>
        <p:txBody>
          <a:bodyPr wrap="square" rtlCol="0">
            <a:spAutoFit/>
          </a:bodyPr>
          <a:lstStyle/>
          <a:p>
            <a:r>
              <a:rPr lang="en-GB" sz="2800" u="sng" dirty="0">
                <a:latin typeface="SassoonPrimary" panose="020B0500000000000000" pitchFamily="34" charset="0"/>
                <a:hlinkClick r:id="rId2"/>
              </a:rPr>
              <a:t>https://thepacetrust.blogspot.com/2020/04/faith.html</a:t>
            </a:r>
            <a:endParaRPr lang="en-GB" sz="2800" dirty="0">
              <a:latin typeface="SassoonPrimary" panose="020B0500000000000000" pitchFamily="34" charset="0"/>
            </a:endParaRPr>
          </a:p>
        </p:txBody>
      </p:sp>
    </p:spTree>
    <p:extLst>
      <p:ext uri="{BB962C8B-B14F-4D97-AF65-F5344CB8AC3E}">
        <p14:creationId xmlns:p14="http://schemas.microsoft.com/office/powerpoint/2010/main" val="4234627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511" y="267789"/>
            <a:ext cx="9358946" cy="2486025"/>
          </a:xfrm>
        </p:spPr>
        <p:txBody>
          <a:bodyPr anchor="t"/>
          <a:lstStyle/>
          <a:p>
            <a:r>
              <a:rPr lang="en-US" b="1" dirty="0">
                <a:solidFill>
                  <a:schemeClr val="tx2">
                    <a:lumMod val="95000"/>
                    <a:lumOff val="5000"/>
                  </a:schemeClr>
                </a:solidFill>
                <a:latin typeface="SassoonPrimary" panose="020B0500000000000000" pitchFamily="34" charset="0"/>
              </a:rPr>
              <a:t>Activities to try at home!</a:t>
            </a:r>
          </a:p>
        </p:txBody>
      </p:sp>
      <p:sp>
        <p:nvSpPr>
          <p:cNvPr id="3" name="TextBox 2"/>
          <p:cNvSpPr txBox="1"/>
          <p:nvPr/>
        </p:nvSpPr>
        <p:spPr>
          <a:xfrm>
            <a:off x="503511" y="2020253"/>
            <a:ext cx="11030992" cy="1384995"/>
          </a:xfrm>
          <a:prstGeom prst="rect">
            <a:avLst/>
          </a:prstGeom>
          <a:noFill/>
        </p:spPr>
        <p:txBody>
          <a:bodyPr wrap="square" rtlCol="0">
            <a:spAutoFit/>
          </a:bodyPr>
          <a:lstStyle/>
          <a:p>
            <a:pPr algn="just"/>
            <a:r>
              <a:rPr lang="en-GB" sz="2800" dirty="0">
                <a:solidFill>
                  <a:schemeClr val="tx2"/>
                </a:solidFill>
                <a:latin typeface="SassoonPrimary" panose="020B0500000000000000" pitchFamily="34" charset="0"/>
              </a:rPr>
              <a:t>Have a go at the Friends Forever word challenges! </a:t>
            </a:r>
          </a:p>
          <a:p>
            <a:pPr algn="just"/>
            <a:r>
              <a:rPr lang="en-GB" sz="2800" dirty="0">
                <a:solidFill>
                  <a:schemeClr val="tx2"/>
                </a:solidFill>
                <a:latin typeface="SassoonPrimary" panose="020B0500000000000000" pitchFamily="34" charset="0"/>
              </a:rPr>
              <a:t>Can you solve the two riddles based on the story David and Johnathan?</a:t>
            </a:r>
          </a:p>
        </p:txBody>
      </p:sp>
    </p:spTree>
    <p:extLst>
      <p:ext uri="{BB962C8B-B14F-4D97-AF65-F5344CB8AC3E}">
        <p14:creationId xmlns:p14="http://schemas.microsoft.com/office/powerpoint/2010/main" val="4274568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7613" y="647700"/>
            <a:ext cx="2743201" cy="2322178"/>
          </a:xfrm>
        </p:spPr>
        <p:txBody>
          <a:bodyPr anchor="t">
            <a:normAutofit/>
          </a:bodyPr>
          <a:lstStyle/>
          <a:p>
            <a:pPr algn="ctr"/>
            <a:r>
              <a:rPr lang="en-US" sz="4800" b="1" dirty="0">
                <a:solidFill>
                  <a:schemeClr val="tx2">
                    <a:lumMod val="95000"/>
                    <a:lumOff val="5000"/>
                  </a:schemeClr>
                </a:solidFill>
                <a:latin typeface="SassoonPrimary" panose="020B0500000000000000" pitchFamily="34" charset="0"/>
              </a:rPr>
              <a:t>Thought of the Day</a:t>
            </a:r>
          </a:p>
        </p:txBody>
      </p:sp>
      <p:sp>
        <p:nvSpPr>
          <p:cNvPr id="5" name="Text Placeholder 4"/>
          <p:cNvSpPr>
            <a:spLocks noGrp="1"/>
          </p:cNvSpPr>
          <p:nvPr>
            <p:ph type="body" sz="half" idx="2"/>
          </p:nvPr>
        </p:nvSpPr>
        <p:spPr>
          <a:xfrm>
            <a:off x="8837613" y="3355279"/>
            <a:ext cx="2743200" cy="1131813"/>
          </a:xfrm>
        </p:spPr>
        <p:txBody>
          <a:bodyPr>
            <a:noAutofit/>
          </a:bodyPr>
          <a:lstStyle/>
          <a:p>
            <a:pPr algn="just"/>
            <a:r>
              <a:rPr lang="en-GB" sz="2400" dirty="0">
                <a:solidFill>
                  <a:schemeClr val="tx2">
                    <a:lumMod val="95000"/>
                    <a:lumOff val="5000"/>
                  </a:schemeClr>
                </a:solidFill>
                <a:latin typeface="SassoonPrimary" panose="020B0500000000000000" pitchFamily="34" charset="0"/>
              </a:rPr>
              <a:t>Take some time to be still and reflect on the thought of the day. What does it mean to you?</a:t>
            </a:r>
          </a:p>
        </p:txBody>
      </p:sp>
      <p:pic>
        <p:nvPicPr>
          <p:cNvPr id="6" name="Picture Placeholder 5"/>
          <p:cNvPicPr>
            <a:picLocks noGrp="1" noChangeAspect="1"/>
          </p:cNvPicPr>
          <p:nvPr>
            <p:ph type="pic" idx="1"/>
          </p:nvPr>
        </p:nvPicPr>
        <p:blipFill>
          <a:blip r:embed="rId2">
            <a:extLst>
              <a:ext uri="{28A0092B-C50C-407E-A947-70E740481C1C}">
                <a14:useLocalDpi xmlns:a14="http://schemas.microsoft.com/office/drawing/2010/main" val="0"/>
              </a:ext>
            </a:extLst>
          </a:blip>
          <a:srcRect t="15517" b="15517"/>
          <a:stretch>
            <a:fillRect/>
          </a:stretch>
        </p:blipFill>
        <p:spPr/>
      </p:pic>
    </p:spTree>
    <p:extLst>
      <p:ext uri="{BB962C8B-B14F-4D97-AF65-F5344CB8AC3E}">
        <p14:creationId xmlns:p14="http://schemas.microsoft.com/office/powerpoint/2010/main" val="1609149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3511" y="267789"/>
            <a:ext cx="9358946"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a:solidFill>
                  <a:schemeClr val="tx2">
                    <a:lumMod val="95000"/>
                    <a:lumOff val="5000"/>
                  </a:schemeClr>
                </a:solidFill>
                <a:latin typeface="SassoonPrimary" panose="020B0500000000000000" pitchFamily="34" charset="0"/>
              </a:rPr>
              <a:t>Let’s pray…</a:t>
            </a: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p:txBody>
      </p:sp>
      <p:sp>
        <p:nvSpPr>
          <p:cNvPr id="4" name="TextBox 3"/>
          <p:cNvSpPr txBox="1"/>
          <p:nvPr/>
        </p:nvSpPr>
        <p:spPr>
          <a:xfrm>
            <a:off x="3598815" y="5874243"/>
            <a:ext cx="4428309" cy="400110"/>
          </a:xfrm>
          <a:prstGeom prst="rect">
            <a:avLst/>
          </a:prstGeom>
          <a:noFill/>
        </p:spPr>
        <p:txBody>
          <a:bodyPr wrap="square" rtlCol="0">
            <a:spAutoFit/>
          </a:bodyPr>
          <a:lstStyle/>
          <a:p>
            <a:pPr algn="ctr"/>
            <a:r>
              <a:rPr lang="en-GB" sz="2000" dirty="0">
                <a:solidFill>
                  <a:schemeClr val="tx2"/>
                </a:solidFill>
                <a:latin typeface="SassoonPrimary" panose="020B0500000000000000" pitchFamily="34" charset="0"/>
              </a:rPr>
              <a:t>Thank you Phoebe! (Sycamore)</a:t>
            </a:r>
          </a:p>
        </p:txBody>
      </p:sp>
      <p:sp>
        <p:nvSpPr>
          <p:cNvPr id="5" name="TextBox 4"/>
          <p:cNvSpPr txBox="1"/>
          <p:nvPr/>
        </p:nvSpPr>
        <p:spPr>
          <a:xfrm>
            <a:off x="5812971" y="942231"/>
            <a:ext cx="5329646" cy="984885"/>
          </a:xfrm>
          <a:prstGeom prst="rect">
            <a:avLst/>
          </a:prstGeom>
          <a:noFill/>
        </p:spPr>
        <p:txBody>
          <a:bodyPr wrap="square" rtlCol="0">
            <a:spAutoFit/>
          </a:bodyPr>
          <a:lstStyle/>
          <a:p>
            <a:pPr algn="just"/>
            <a:endParaRPr lang="en-GB" sz="2900" dirty="0">
              <a:solidFill>
                <a:schemeClr val="tx2"/>
              </a:solidFill>
              <a:latin typeface="SassoonInfant" panose="00000400000000000000" pitchFamily="2" charset="0"/>
            </a:endParaRPr>
          </a:p>
          <a:p>
            <a:pPr algn="just"/>
            <a:endParaRPr lang="en-GB" sz="2900" dirty="0">
              <a:solidFill>
                <a:schemeClr val="tx2"/>
              </a:solidFill>
              <a:latin typeface="SassoonInfant" panose="00000400000000000000" pitchFamily="2" charset="0"/>
            </a:endParaRPr>
          </a:p>
        </p:txBody>
      </p:sp>
      <p:sp>
        <p:nvSpPr>
          <p:cNvPr id="8" name="TextBox 7"/>
          <p:cNvSpPr txBox="1"/>
          <p:nvPr/>
        </p:nvSpPr>
        <p:spPr>
          <a:xfrm>
            <a:off x="6087834" y="1631225"/>
            <a:ext cx="4779919" cy="3416320"/>
          </a:xfrm>
          <a:prstGeom prst="rect">
            <a:avLst/>
          </a:prstGeom>
          <a:noFill/>
        </p:spPr>
        <p:txBody>
          <a:bodyPr wrap="square" rtlCol="0">
            <a:spAutoFit/>
          </a:bodyPr>
          <a:lstStyle/>
          <a:p>
            <a:pPr algn="just" fontAlgn="base"/>
            <a:r>
              <a:rPr lang="en-GB" dirty="0">
                <a:solidFill>
                  <a:schemeClr val="tx2"/>
                </a:solidFill>
                <a:latin typeface="SassoonPrimary" panose="020B0500000000000000" pitchFamily="34" charset="0"/>
              </a:rPr>
              <a:t>Dear God,</a:t>
            </a:r>
          </a:p>
          <a:p>
            <a:pPr algn="just" fontAlgn="base"/>
            <a:br>
              <a:rPr lang="en-GB" dirty="0">
                <a:solidFill>
                  <a:schemeClr val="tx2"/>
                </a:solidFill>
                <a:latin typeface="SassoonPrimary" panose="020B0500000000000000" pitchFamily="34" charset="0"/>
              </a:rPr>
            </a:br>
            <a:endParaRPr lang="en-GB" dirty="0">
              <a:solidFill>
                <a:schemeClr val="tx2"/>
              </a:solidFill>
              <a:latin typeface="SassoonPrimary" panose="020B0500000000000000" pitchFamily="34" charset="0"/>
            </a:endParaRPr>
          </a:p>
          <a:p>
            <a:pPr algn="just" fontAlgn="base"/>
            <a:r>
              <a:rPr lang="en-GB" dirty="0">
                <a:solidFill>
                  <a:schemeClr val="tx2"/>
                </a:solidFill>
                <a:latin typeface="SassoonPrimary" panose="020B0500000000000000" pitchFamily="34" charset="0"/>
              </a:rPr>
              <a:t>Thank you for keeping my family, friends and teachers safe. </a:t>
            </a:r>
          </a:p>
          <a:p>
            <a:pPr algn="just" fontAlgn="base"/>
            <a:r>
              <a:rPr lang="en-GB" dirty="0">
                <a:solidFill>
                  <a:schemeClr val="tx2"/>
                </a:solidFill>
                <a:latin typeface="SassoonPrimary" panose="020B0500000000000000" pitchFamily="34" charset="0"/>
              </a:rPr>
              <a:t>Please help us to get back together again. </a:t>
            </a:r>
          </a:p>
          <a:p>
            <a:pPr algn="just" fontAlgn="base"/>
            <a:r>
              <a:rPr lang="en-GB" dirty="0">
                <a:solidFill>
                  <a:schemeClr val="tx2"/>
                </a:solidFill>
                <a:latin typeface="SassoonPrimary" panose="020B0500000000000000" pitchFamily="34" charset="0"/>
              </a:rPr>
              <a:t>We will be happy when the virus is over. </a:t>
            </a:r>
          </a:p>
          <a:p>
            <a:pPr algn="just" fontAlgn="base"/>
            <a:r>
              <a:rPr lang="en-GB" dirty="0">
                <a:solidFill>
                  <a:schemeClr val="tx2"/>
                </a:solidFill>
                <a:latin typeface="SassoonPrimary" panose="020B0500000000000000" pitchFamily="34" charset="0"/>
              </a:rPr>
              <a:t>Then school can be normal and I can be close to my friends and family again.</a:t>
            </a:r>
          </a:p>
          <a:p>
            <a:pPr algn="just" fontAlgn="base"/>
            <a:br>
              <a:rPr lang="en-GB" dirty="0">
                <a:solidFill>
                  <a:schemeClr val="tx2"/>
                </a:solidFill>
                <a:latin typeface="SassoonPrimary" panose="020B0500000000000000" pitchFamily="34" charset="0"/>
              </a:rPr>
            </a:br>
            <a:endParaRPr lang="en-GB" dirty="0">
              <a:solidFill>
                <a:schemeClr val="tx2"/>
              </a:solidFill>
              <a:latin typeface="SassoonPrimary" panose="020B0500000000000000" pitchFamily="34" charset="0"/>
            </a:endParaRPr>
          </a:p>
          <a:p>
            <a:pPr algn="just" fontAlgn="base"/>
            <a:r>
              <a:rPr lang="en-GB" dirty="0">
                <a:solidFill>
                  <a:schemeClr val="tx2"/>
                </a:solidFill>
                <a:latin typeface="SassoonPrimary" panose="020B0500000000000000" pitchFamily="34" charset="0"/>
              </a:rPr>
              <a:t>Amen.</a:t>
            </a:r>
          </a:p>
        </p:txBody>
      </p:sp>
      <p:pic>
        <p:nvPicPr>
          <p:cNvPr id="7" name="Picture 6">
            <a:extLst>
              <a:ext uri="{FF2B5EF4-FFF2-40B4-BE49-F238E27FC236}">
                <a16:creationId xmlns:a16="http://schemas.microsoft.com/office/drawing/2014/main" id="{E9FD4362-86CC-426E-93D5-EBE4305286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995" y="1631225"/>
            <a:ext cx="5217112" cy="2935829"/>
          </a:xfrm>
          <a:prstGeom prst="rect">
            <a:avLst/>
          </a:prstGeom>
        </p:spPr>
      </p:pic>
    </p:spTree>
    <p:extLst>
      <p:ext uri="{BB962C8B-B14F-4D97-AF65-F5344CB8AC3E}">
        <p14:creationId xmlns:p14="http://schemas.microsoft.com/office/powerpoint/2010/main" val="679647156"/>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346</TotalTime>
  <Words>486</Words>
  <Application>Microsoft Office PowerPoint</Application>
  <PresentationFormat>Widescreen</PresentationFormat>
  <Paragraphs>42</Paragraphs>
  <Slides>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Euphemia</vt:lpstr>
      <vt:lpstr>SassoonInfant</vt:lpstr>
      <vt:lpstr>SassoonPrimary</vt:lpstr>
      <vt:lpstr>Wingdings</vt:lpstr>
      <vt:lpstr>Children Playing 16x9</vt:lpstr>
      <vt:lpstr>Verwood First School</vt:lpstr>
      <vt:lpstr>Happy Monday everybody!</vt:lpstr>
      <vt:lpstr>Before we start, let’s take time to think…</vt:lpstr>
      <vt:lpstr>Faithfulness is the act of being true to your word or promise. It’s the ability to follow through on commitments with dedication. The Bible offers several examples of faithfulness. </vt:lpstr>
      <vt:lpstr>PowerPoint Presentation</vt:lpstr>
      <vt:lpstr>Activities to try at home!</vt:lpstr>
      <vt:lpstr>Thought of the 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Verwood First School</dc:title>
  <dc:creator>Elle.Harding</dc:creator>
  <cp:lastModifiedBy>Rachel Long</cp:lastModifiedBy>
  <cp:revision>36</cp:revision>
  <dcterms:created xsi:type="dcterms:W3CDTF">2020-05-18T12:27:28Z</dcterms:created>
  <dcterms:modified xsi:type="dcterms:W3CDTF">2020-06-29T07:39:05Z</dcterms:modified>
</cp:coreProperties>
</file>