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57" r:id="rId3"/>
    <p:sldId id="268" r:id="rId4"/>
    <p:sldId id="269" r:id="rId5"/>
    <p:sldId id="263" r:id="rId6"/>
    <p:sldId id="260" r:id="rId7"/>
    <p:sldId id="270" r:id="rId8"/>
    <p:sldId id="261"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90" d="100"/>
          <a:sy n="90" d="100"/>
        </p:scale>
        <p:origin x="534" y="90"/>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6/18/2020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6/18/2020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3277961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4</a:t>
            </a:fld>
            <a:endParaRPr lang="en-US"/>
          </a:p>
        </p:txBody>
      </p:sp>
    </p:spTree>
    <p:extLst>
      <p:ext uri="{BB962C8B-B14F-4D97-AF65-F5344CB8AC3E}">
        <p14:creationId xmlns:p14="http://schemas.microsoft.com/office/powerpoint/2010/main" val="81499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6/18/2020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6/18/2020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A5034C-8BD9-4B0C-893B-33834FAB227F}" type="datetime1">
              <a:rPr lang="en-US"/>
              <a:t>6/18/2020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6/18/2020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6/18/2020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6/18/2020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6/18/2020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6/18/2020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6/18/2020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6/18/2020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6/18/2020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6/18/2020</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tfcOwZNpUFo"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iplayer/episode/b01sfhwl/whats-the-big-idea-26-sharing"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8444547" cy="2793906"/>
          </a:xfrm>
        </p:spPr>
        <p:txBody>
          <a:bodyPr>
            <a:normAutofit/>
          </a:bodyPr>
          <a:lstStyle/>
          <a:p>
            <a:pPr algn="ctr"/>
            <a:r>
              <a:rPr lang="en-US" sz="7200" b="1" dirty="0">
                <a:solidFill>
                  <a:schemeClr val="tx2">
                    <a:lumMod val="95000"/>
                    <a:lumOff val="5000"/>
                  </a:schemeClr>
                </a:solidFill>
                <a:latin typeface="SassoonPrimary" panose="020B0500000000000000" pitchFamily="34" charset="0"/>
              </a:rPr>
              <a:t>Verwood First School</a:t>
            </a:r>
          </a:p>
        </p:txBody>
      </p:sp>
      <p:sp>
        <p:nvSpPr>
          <p:cNvPr id="3" name="Subtitle 2"/>
          <p:cNvSpPr>
            <a:spLocks noGrp="1"/>
          </p:cNvSpPr>
          <p:nvPr>
            <p:ph type="subTitle" idx="1"/>
          </p:nvPr>
        </p:nvSpPr>
        <p:spPr>
          <a:xfrm>
            <a:off x="3390402" y="3127641"/>
            <a:ext cx="7091361" cy="838200"/>
          </a:xfrm>
        </p:spPr>
        <p:txBody>
          <a:bodyPr>
            <a:noAutofit/>
          </a:bodyPr>
          <a:lstStyle/>
          <a:p>
            <a:r>
              <a:rPr lang="en-US" sz="7200" b="1">
                <a:solidFill>
                  <a:schemeClr val="tx2">
                    <a:lumMod val="95000"/>
                    <a:lumOff val="5000"/>
                  </a:schemeClr>
                </a:solidFill>
                <a:latin typeface="SassoonPrimary" panose="020B0500000000000000" pitchFamily="34" charset="0"/>
              </a:rPr>
              <a:t>Worship</a:t>
            </a:r>
            <a:endParaRPr lang="en-US" sz="7200" b="1" dirty="0">
              <a:solidFill>
                <a:schemeClr val="tx2">
                  <a:lumMod val="95000"/>
                  <a:lumOff val="5000"/>
                </a:schemeClr>
              </a:solidFill>
              <a:latin typeface="SassoonPrimary" panose="020B0500000000000000" pitchFamily="34" charset="0"/>
            </a:endParaRPr>
          </a:p>
        </p:txBody>
      </p:sp>
      <p:sp>
        <p:nvSpPr>
          <p:cNvPr id="4" name="TextBox 3"/>
          <p:cNvSpPr txBox="1"/>
          <p:nvPr/>
        </p:nvSpPr>
        <p:spPr>
          <a:xfrm>
            <a:off x="287089" y="5826034"/>
            <a:ext cx="6531428" cy="646331"/>
          </a:xfrm>
          <a:prstGeom prst="rect">
            <a:avLst/>
          </a:prstGeom>
          <a:noFill/>
        </p:spPr>
        <p:txBody>
          <a:bodyPr wrap="square" rtlCol="0">
            <a:spAutoFit/>
          </a:bodyPr>
          <a:lstStyle/>
          <a:p>
            <a:r>
              <a:rPr lang="en-GB" sz="3600" dirty="0">
                <a:solidFill>
                  <a:schemeClr val="tx2">
                    <a:lumMod val="95000"/>
                    <a:lumOff val="5000"/>
                  </a:schemeClr>
                </a:solidFill>
                <a:latin typeface="SassoonInfant" panose="00000400000000000000" pitchFamily="2" charset="0"/>
              </a:rPr>
              <a:t>Friday 19</a:t>
            </a:r>
            <a:r>
              <a:rPr lang="en-GB" sz="3600" baseline="30000" dirty="0">
                <a:solidFill>
                  <a:schemeClr val="tx2">
                    <a:lumMod val="95000"/>
                    <a:lumOff val="5000"/>
                  </a:schemeClr>
                </a:solidFill>
                <a:latin typeface="SassoonInfant" panose="00000400000000000000" pitchFamily="2" charset="0"/>
              </a:rPr>
              <a:t>th</a:t>
            </a:r>
            <a:r>
              <a:rPr lang="en-GB" sz="3600" dirty="0">
                <a:solidFill>
                  <a:schemeClr val="tx2">
                    <a:lumMod val="95000"/>
                    <a:lumOff val="5000"/>
                  </a:schemeClr>
                </a:solidFill>
                <a:latin typeface="SassoonInfant" panose="00000400000000000000" pitchFamily="2" charset="0"/>
              </a:rPr>
              <a:t> June 2020</a:t>
            </a: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8476252" y="304800"/>
            <a:ext cx="1033508" cy="857794"/>
          </a:xfrm>
          <a:prstGeom prst="rect">
            <a:avLst/>
          </a:prstGeom>
        </p:spPr>
      </p:pic>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800" dirty="0">
                <a:solidFill>
                  <a:schemeClr val="tx2">
                    <a:lumMod val="95000"/>
                    <a:lumOff val="5000"/>
                  </a:schemeClr>
                </a:solidFill>
                <a:latin typeface="SassoonInfant" panose="00000400000000000000" pitchFamily="2" charset="0"/>
              </a:rPr>
              <a:t>Happy Friday everybody!</a:t>
            </a:r>
            <a:endParaRPr lang="en-US" sz="4800" dirty="0">
              <a:solidFill>
                <a:schemeClr val="tx2">
                  <a:lumMod val="95000"/>
                  <a:lumOff val="5000"/>
                </a:schemeClr>
              </a:solidFill>
              <a:latin typeface="SassoonInfant" panose="00000400000000000000" pitchFamily="2" charset="0"/>
            </a:endParaRPr>
          </a:p>
        </p:txBody>
      </p:sp>
      <p:sp>
        <p:nvSpPr>
          <p:cNvPr id="5" name="TextBox 4"/>
          <p:cNvSpPr txBox="1"/>
          <p:nvPr/>
        </p:nvSpPr>
        <p:spPr>
          <a:xfrm>
            <a:off x="536168" y="2181497"/>
            <a:ext cx="8921932" cy="584775"/>
          </a:xfrm>
          <a:prstGeom prst="rect">
            <a:avLst/>
          </a:prstGeom>
          <a:noFill/>
        </p:spPr>
        <p:txBody>
          <a:bodyPr wrap="square" rtlCol="0">
            <a:spAutoFit/>
          </a:bodyPr>
          <a:lstStyle/>
          <a:p>
            <a:r>
              <a:rPr lang="en-GB" sz="3200" dirty="0">
                <a:solidFill>
                  <a:schemeClr val="tx2">
                    <a:lumMod val="95000"/>
                    <a:lumOff val="5000"/>
                  </a:schemeClr>
                </a:solidFill>
                <a:latin typeface="SassoonPrimary" panose="020B0500000000000000" pitchFamily="34" charset="0"/>
              </a:rPr>
              <a:t>The theme of today’s worship is:</a:t>
            </a:r>
          </a:p>
        </p:txBody>
      </p:sp>
      <p:sp>
        <p:nvSpPr>
          <p:cNvPr id="6" name="Subtitle 2"/>
          <p:cNvSpPr txBox="1">
            <a:spLocks/>
          </p:cNvSpPr>
          <p:nvPr/>
        </p:nvSpPr>
        <p:spPr>
          <a:xfrm>
            <a:off x="3801292" y="3285799"/>
            <a:ext cx="8143512" cy="838200"/>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45720" indent="0">
              <a:buNone/>
            </a:pPr>
            <a:r>
              <a:rPr lang="en-US" sz="7200" b="1" dirty="0">
                <a:solidFill>
                  <a:schemeClr val="tx2">
                    <a:lumMod val="95000"/>
                    <a:lumOff val="5000"/>
                  </a:schemeClr>
                </a:solidFill>
                <a:latin typeface="SassoonPrimary" panose="020B0500000000000000" pitchFamily="34" charset="0"/>
              </a:rPr>
              <a:t>Goodness</a:t>
            </a:r>
          </a:p>
        </p:txBody>
      </p:sp>
    </p:spTree>
    <p:extLst>
      <p:ext uri="{BB962C8B-B14F-4D97-AF65-F5344CB8AC3E}">
        <p14:creationId xmlns:p14="http://schemas.microsoft.com/office/powerpoint/2010/main" val="2083928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000" dirty="0" err="1">
                <a:solidFill>
                  <a:schemeClr val="tx2">
                    <a:lumMod val="95000"/>
                    <a:lumOff val="5000"/>
                  </a:schemeClr>
                </a:solidFill>
                <a:latin typeface="SassoonPrimary" panose="020B0500000000000000" pitchFamily="34" charset="0"/>
              </a:rPr>
              <a:t>Before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we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start</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let’s</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take</a:t>
            </a:r>
            <a:r>
              <a:rPr lang="fr-FR" sz="4000" dirty="0">
                <a:solidFill>
                  <a:schemeClr val="tx2">
                    <a:lumMod val="95000"/>
                    <a:lumOff val="5000"/>
                  </a:schemeClr>
                </a:solidFill>
                <a:latin typeface="SassoonPrimary" panose="020B0500000000000000" pitchFamily="34" charset="0"/>
              </a:rPr>
              <a:t> time to </a:t>
            </a:r>
            <a:r>
              <a:rPr lang="fr-FR" sz="4000" dirty="0" err="1">
                <a:solidFill>
                  <a:schemeClr val="tx2">
                    <a:lumMod val="95000"/>
                    <a:lumOff val="5000"/>
                  </a:schemeClr>
                </a:solidFill>
                <a:latin typeface="SassoonPrimary" panose="020B0500000000000000" pitchFamily="34" charset="0"/>
              </a:rPr>
              <a:t>think</a:t>
            </a:r>
            <a:r>
              <a:rPr lang="fr-FR" sz="4000" dirty="0">
                <a:solidFill>
                  <a:schemeClr val="tx2">
                    <a:lumMod val="95000"/>
                    <a:lumOff val="5000"/>
                  </a:schemeClr>
                </a:solidFill>
                <a:latin typeface="SassoonPrimary" panose="020B0500000000000000" pitchFamily="34" charset="0"/>
              </a:rPr>
              <a:t>…</a:t>
            </a:r>
            <a:endParaRPr lang="en-US" sz="40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1228498" y="1593669"/>
            <a:ext cx="10671763" cy="921534"/>
          </a:xfrm>
          <a:prstGeom prst="rect">
            <a:avLst/>
          </a:prstGeom>
          <a:noFill/>
        </p:spPr>
        <p:txBody>
          <a:bodyPr wrap="square" rtlCol="0">
            <a:spAutoFit/>
          </a:bodyPr>
          <a:lstStyle/>
          <a:p>
            <a:pPr>
              <a:lnSpc>
                <a:spcPct val="150000"/>
              </a:lnSpc>
            </a:pPr>
            <a:r>
              <a:rPr lang="en-GB" sz="4000" dirty="0">
                <a:solidFill>
                  <a:schemeClr val="tx2">
                    <a:lumMod val="95000"/>
                    <a:lumOff val="5000"/>
                  </a:schemeClr>
                </a:solidFill>
                <a:latin typeface="SassoonPrimary" panose="020B0500000000000000" pitchFamily="34" charset="0"/>
              </a:rPr>
              <a:t>What does the word </a:t>
            </a:r>
            <a:r>
              <a:rPr lang="en-GB" sz="4000" b="1" dirty="0">
                <a:solidFill>
                  <a:schemeClr val="tx2">
                    <a:lumMod val="95000"/>
                    <a:lumOff val="5000"/>
                  </a:schemeClr>
                </a:solidFill>
                <a:latin typeface="SassoonPrimary" panose="020B0500000000000000" pitchFamily="34" charset="0"/>
              </a:rPr>
              <a:t>goodness </a:t>
            </a:r>
            <a:r>
              <a:rPr lang="en-GB" sz="4000" dirty="0">
                <a:solidFill>
                  <a:schemeClr val="tx2">
                    <a:lumMod val="95000"/>
                    <a:lumOff val="5000"/>
                  </a:schemeClr>
                </a:solidFill>
                <a:latin typeface="SassoonPrimary" panose="020B0500000000000000" pitchFamily="34" charset="0"/>
              </a:rPr>
              <a:t>mean to you?</a:t>
            </a:r>
          </a:p>
        </p:txBody>
      </p:sp>
      <p:sp>
        <p:nvSpPr>
          <p:cNvPr id="7" name="Title 1"/>
          <p:cNvSpPr txBox="1">
            <a:spLocks/>
          </p:cNvSpPr>
          <p:nvPr/>
        </p:nvSpPr>
        <p:spPr>
          <a:xfrm>
            <a:off x="2282237" y="3553112"/>
            <a:ext cx="9372600" cy="1487798"/>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endParaRPr lang="en-US" sz="1800" dirty="0">
              <a:solidFill>
                <a:schemeClr val="tx2"/>
              </a:solidFill>
              <a:latin typeface="SassoonPrimary" panose="020B0500000000000000" pitchFamily="34" charset="0"/>
            </a:endParaRPr>
          </a:p>
        </p:txBody>
      </p:sp>
      <p:sp>
        <p:nvSpPr>
          <p:cNvPr id="3" name="TextBox 2"/>
          <p:cNvSpPr txBox="1"/>
          <p:nvPr/>
        </p:nvSpPr>
        <p:spPr>
          <a:xfrm>
            <a:off x="1228498" y="2926080"/>
            <a:ext cx="10426339" cy="584775"/>
          </a:xfrm>
          <a:prstGeom prst="rect">
            <a:avLst/>
          </a:prstGeom>
          <a:noFill/>
        </p:spPr>
        <p:txBody>
          <a:bodyPr wrap="square" rtlCol="0">
            <a:spAutoFit/>
          </a:bodyPr>
          <a:lstStyle/>
          <a:p>
            <a:r>
              <a:rPr lang="en-GB" sz="3200" dirty="0">
                <a:solidFill>
                  <a:schemeClr val="tx2"/>
                </a:solidFill>
                <a:latin typeface="SassoonPrimary" panose="020B0500000000000000" pitchFamily="34" charset="0"/>
              </a:rPr>
              <a:t>Mrs </a:t>
            </a:r>
            <a:r>
              <a:rPr lang="en-GB" sz="3200" dirty="0" err="1">
                <a:solidFill>
                  <a:schemeClr val="tx2"/>
                </a:solidFill>
                <a:latin typeface="SassoonPrimary" panose="020B0500000000000000" pitchFamily="34" charset="0"/>
              </a:rPr>
              <a:t>Smallbones</a:t>
            </a:r>
            <a:r>
              <a:rPr lang="en-GB" sz="3200" dirty="0">
                <a:solidFill>
                  <a:schemeClr val="tx2"/>
                </a:solidFill>
                <a:latin typeface="SassoonPrimary" panose="020B0500000000000000" pitchFamily="34" charset="0"/>
              </a:rPr>
              <a:t> says “Thinking about others!”</a:t>
            </a:r>
          </a:p>
        </p:txBody>
      </p:sp>
    </p:spTree>
    <p:extLst>
      <p:ext uri="{BB962C8B-B14F-4D97-AF65-F5344CB8AC3E}">
        <p14:creationId xmlns:p14="http://schemas.microsoft.com/office/powerpoint/2010/main" val="3295953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11076712" cy="1200416"/>
          </a:xfrm>
        </p:spPr>
        <p:txBody>
          <a:bodyPr anchor="t">
            <a:noAutofit/>
          </a:bodyPr>
          <a:lstStyle/>
          <a:p>
            <a:pPr>
              <a:spcAft>
                <a:spcPts val="1200"/>
              </a:spcAft>
            </a:pPr>
            <a:r>
              <a:rPr lang="en-US" sz="2800" dirty="0">
                <a:solidFill>
                  <a:schemeClr val="tx2">
                    <a:lumMod val="95000"/>
                    <a:lumOff val="5000"/>
                  </a:schemeClr>
                </a:solidFill>
                <a:latin typeface="SassoonPrimary" panose="020B0500000000000000" pitchFamily="34" charset="0"/>
              </a:rPr>
              <a:t>In Monday’s worship, we looked at the theme of kindness. </a:t>
            </a:r>
            <a:r>
              <a:rPr lang="en-GB" sz="2800" dirty="0">
                <a:solidFill>
                  <a:schemeClr val="tx2">
                    <a:lumMod val="95000"/>
                    <a:lumOff val="5000"/>
                  </a:schemeClr>
                </a:solidFill>
                <a:latin typeface="SassoonPrimary" panose="020B0500000000000000" pitchFamily="34" charset="0"/>
              </a:rPr>
              <a:t>Goodness and kindness are often used hand-in-hand and are very closely related to one another. </a:t>
            </a:r>
            <a:br>
              <a:rPr lang="en-GB" sz="2800" dirty="0">
                <a:solidFill>
                  <a:schemeClr val="tx2">
                    <a:lumMod val="95000"/>
                    <a:lumOff val="5000"/>
                  </a:schemeClr>
                </a:solidFill>
                <a:latin typeface="SassoonPrimary" panose="020B0500000000000000" pitchFamily="34" charset="0"/>
              </a:rPr>
            </a:br>
            <a:br>
              <a:rPr lang="en-GB" sz="2800" dirty="0">
                <a:solidFill>
                  <a:schemeClr val="tx2">
                    <a:lumMod val="95000"/>
                    <a:lumOff val="5000"/>
                  </a:schemeClr>
                </a:solidFill>
                <a:latin typeface="SassoonPrimary" panose="020B0500000000000000" pitchFamily="34" charset="0"/>
              </a:rPr>
            </a:br>
            <a:r>
              <a:rPr lang="en-GB" sz="2800" dirty="0">
                <a:solidFill>
                  <a:schemeClr val="tx2">
                    <a:lumMod val="95000"/>
                    <a:lumOff val="5000"/>
                  </a:schemeClr>
                </a:solidFill>
                <a:latin typeface="SassoonPrimary" panose="020B0500000000000000" pitchFamily="34" charset="0"/>
              </a:rPr>
              <a:t>Today, we are going to look more at showing goodness through </a:t>
            </a:r>
            <a:r>
              <a:rPr lang="en-GB" sz="2800" b="1" dirty="0">
                <a:solidFill>
                  <a:schemeClr val="tx2">
                    <a:lumMod val="95000"/>
                    <a:lumOff val="5000"/>
                  </a:schemeClr>
                </a:solidFill>
                <a:latin typeface="SassoonPrimary" panose="020B0500000000000000" pitchFamily="34" charset="0"/>
              </a:rPr>
              <a:t>sharing. </a:t>
            </a:r>
            <a:r>
              <a:rPr lang="en-GB" sz="2800" dirty="0">
                <a:solidFill>
                  <a:schemeClr val="tx2">
                    <a:lumMod val="95000"/>
                    <a:lumOff val="5000"/>
                  </a:schemeClr>
                </a:solidFill>
                <a:latin typeface="SassoonPrimary" panose="020B0500000000000000" pitchFamily="34" charset="0"/>
              </a:rPr>
              <a:t>Many Bible stories state how love and faith in God motivates us to share with friends, family and those in need.</a:t>
            </a:r>
            <a:br>
              <a:rPr lang="en-GB" sz="2800" dirty="0">
                <a:solidFill>
                  <a:schemeClr val="tx2">
                    <a:lumMod val="95000"/>
                    <a:lumOff val="5000"/>
                  </a:schemeClr>
                </a:solidFill>
                <a:latin typeface="SassoonPrimary" panose="020B0500000000000000" pitchFamily="34" charset="0"/>
              </a:rPr>
            </a:br>
            <a:br>
              <a:rPr lang="en-GB" sz="2800" dirty="0">
                <a:solidFill>
                  <a:schemeClr val="tx2">
                    <a:lumMod val="95000"/>
                    <a:lumOff val="5000"/>
                  </a:schemeClr>
                </a:solidFill>
                <a:latin typeface="SassoonPrimary" panose="020B0500000000000000" pitchFamily="34" charset="0"/>
              </a:rPr>
            </a:br>
            <a:r>
              <a:rPr lang="en-GB" sz="2800" dirty="0">
                <a:solidFill>
                  <a:schemeClr val="tx2">
                    <a:lumMod val="95000"/>
                    <a:lumOff val="5000"/>
                  </a:schemeClr>
                </a:solidFill>
                <a:latin typeface="SassoonPrimary" panose="020B0500000000000000" pitchFamily="34" charset="0"/>
              </a:rPr>
              <a:t>In the video below, Holly shares a Bible story all about </a:t>
            </a:r>
            <a:r>
              <a:rPr lang="en-GB" sz="2800" b="1" dirty="0">
                <a:solidFill>
                  <a:schemeClr val="tx2">
                    <a:lumMod val="95000"/>
                    <a:lumOff val="5000"/>
                  </a:schemeClr>
                </a:solidFill>
                <a:latin typeface="SassoonPrimary" panose="020B0500000000000000" pitchFamily="34" charset="0"/>
              </a:rPr>
              <a:t>sharing:</a:t>
            </a:r>
            <a:br>
              <a:rPr lang="en-GB" sz="2800" b="1" dirty="0">
                <a:solidFill>
                  <a:schemeClr val="tx2">
                    <a:lumMod val="95000"/>
                    <a:lumOff val="5000"/>
                  </a:schemeClr>
                </a:solidFill>
                <a:latin typeface="SassoonPrimary" panose="020B0500000000000000" pitchFamily="34" charset="0"/>
              </a:rPr>
            </a:br>
            <a:br>
              <a:rPr lang="en-GB" sz="2800" b="1" dirty="0">
                <a:solidFill>
                  <a:schemeClr val="tx2">
                    <a:lumMod val="95000"/>
                    <a:lumOff val="5000"/>
                  </a:schemeClr>
                </a:solidFill>
                <a:latin typeface="SassoonPrimary" panose="020B0500000000000000" pitchFamily="34" charset="0"/>
              </a:rPr>
            </a:br>
            <a:r>
              <a:rPr lang="en-GB" sz="2400" dirty="0">
                <a:latin typeface="SassoonPrimary" panose="020B0500000000000000" pitchFamily="34" charset="0"/>
                <a:hlinkClick r:id="rId3"/>
              </a:rPr>
              <a:t>https://www.youtube.com/watch?v=tfcOwZNpUFo</a:t>
            </a:r>
            <a:r>
              <a:rPr lang="en-GB" sz="2400" dirty="0">
                <a:solidFill>
                  <a:schemeClr val="tx2">
                    <a:lumMod val="95000"/>
                    <a:lumOff val="5000"/>
                  </a:schemeClr>
                </a:solidFill>
                <a:latin typeface="SassoonPrimary" panose="020B0500000000000000" pitchFamily="34" charset="0"/>
              </a:rPr>
              <a:t> </a:t>
            </a:r>
            <a:endParaRPr lang="en-US" sz="2400" dirty="0">
              <a:solidFill>
                <a:schemeClr val="tx2">
                  <a:lumMod val="95000"/>
                  <a:lumOff val="5000"/>
                </a:schemeClr>
              </a:solidFill>
              <a:latin typeface="SassoonPrimary" panose="020B0500000000000000" pitchFamily="34" charset="0"/>
            </a:endParaRPr>
          </a:p>
        </p:txBody>
      </p:sp>
    </p:spTree>
    <p:extLst>
      <p:ext uri="{BB962C8B-B14F-4D97-AF65-F5344CB8AC3E}">
        <p14:creationId xmlns:p14="http://schemas.microsoft.com/office/powerpoint/2010/main" val="2975434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50000"/>
              </a:lnSpc>
            </a:pPr>
            <a:br>
              <a:rPr lang="en-US" dirty="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3" name="Content Placeholder 2"/>
          <p:cNvSpPr>
            <a:spLocks noGrp="1"/>
          </p:cNvSpPr>
          <p:nvPr>
            <p:ph sz="half" idx="1"/>
          </p:nvPr>
        </p:nvSpPr>
        <p:spPr>
          <a:xfrm>
            <a:off x="855910" y="2690949"/>
            <a:ext cx="10411098" cy="3494314"/>
          </a:xfrm>
        </p:spPr>
        <p:txBody>
          <a:bodyPr>
            <a:normAutofit/>
          </a:bodyPr>
          <a:lstStyle/>
          <a:p>
            <a:pPr marL="45720" indent="0">
              <a:buNone/>
            </a:pPr>
            <a:r>
              <a:rPr lang="en-GB" u="sng" dirty="0">
                <a:latin typeface="SassoonPrimary" panose="020B0500000000000000" pitchFamily="34" charset="0"/>
                <a:hlinkClick r:id="rId2"/>
              </a:rPr>
              <a:t>https://www.bbc.co.uk/iplayer/episode/b01sfhwl/whats-the-big-idea-26-sharing</a:t>
            </a:r>
            <a:endParaRPr lang="en-GB" dirty="0">
              <a:latin typeface="SassoonPrimary" panose="020B0500000000000000" pitchFamily="34" charset="0"/>
            </a:endParaRPr>
          </a:p>
        </p:txBody>
      </p:sp>
      <p:sp>
        <p:nvSpPr>
          <p:cNvPr id="4" name="TextBox 3"/>
          <p:cNvSpPr txBox="1"/>
          <p:nvPr/>
        </p:nvSpPr>
        <p:spPr>
          <a:xfrm>
            <a:off x="627017" y="457200"/>
            <a:ext cx="10639991" cy="1569660"/>
          </a:xfrm>
          <a:prstGeom prst="rect">
            <a:avLst/>
          </a:prstGeom>
          <a:noFill/>
        </p:spPr>
        <p:txBody>
          <a:bodyPr wrap="square" rtlCol="0">
            <a:spAutoFit/>
          </a:bodyPr>
          <a:lstStyle/>
          <a:p>
            <a:pPr algn="just"/>
            <a:r>
              <a:rPr lang="en-GB" sz="2400" dirty="0">
                <a:solidFill>
                  <a:schemeClr val="tx2"/>
                </a:solidFill>
                <a:latin typeface="SassoonPrimary" panose="020B0500000000000000" pitchFamily="34" charset="0"/>
              </a:rPr>
              <a:t>Watch the following episode of The Big Idea. Felix and Lily show Hugo that it can be fun to share things, like a comic book, or an idea, or your time. But Hugo also learns that sometimes sharing is not a good idea, like sharing his bath with a naughty monkey!</a:t>
            </a:r>
          </a:p>
        </p:txBody>
      </p:sp>
    </p:spTree>
    <p:extLst>
      <p:ext uri="{BB962C8B-B14F-4D97-AF65-F5344CB8AC3E}">
        <p14:creationId xmlns:p14="http://schemas.microsoft.com/office/powerpoint/2010/main" val="170201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511" y="267789"/>
            <a:ext cx="9358946" cy="2486025"/>
          </a:xfrm>
        </p:spPr>
        <p:txBody>
          <a:bodyPr anchor="t"/>
          <a:lstStyle/>
          <a:p>
            <a:r>
              <a:rPr lang="en-US" b="1" dirty="0">
                <a:solidFill>
                  <a:schemeClr val="tx2">
                    <a:lumMod val="95000"/>
                    <a:lumOff val="5000"/>
                  </a:schemeClr>
                </a:solidFill>
                <a:latin typeface="SassoonPrimary" panose="020B0500000000000000" pitchFamily="34" charset="0"/>
              </a:rPr>
              <a:t>Activities to try at home!</a:t>
            </a:r>
          </a:p>
        </p:txBody>
      </p:sp>
      <p:sp>
        <p:nvSpPr>
          <p:cNvPr id="5" name="TextBox 4"/>
          <p:cNvSpPr txBox="1"/>
          <p:nvPr/>
        </p:nvSpPr>
        <p:spPr>
          <a:xfrm>
            <a:off x="1371600" y="1510801"/>
            <a:ext cx="10006150" cy="3970318"/>
          </a:xfrm>
          <a:prstGeom prst="rect">
            <a:avLst/>
          </a:prstGeom>
          <a:noFill/>
        </p:spPr>
        <p:txBody>
          <a:bodyPr wrap="square" rtlCol="0">
            <a:spAutoFit/>
          </a:bodyPr>
          <a:lstStyle/>
          <a:p>
            <a:r>
              <a:rPr lang="en-GB" sz="2800" dirty="0">
                <a:solidFill>
                  <a:schemeClr val="tx2">
                    <a:lumMod val="95000"/>
                    <a:lumOff val="5000"/>
                  </a:schemeClr>
                </a:solidFill>
                <a:latin typeface="SassoonPrimary" panose="020B0500000000000000" pitchFamily="34" charset="0"/>
              </a:rPr>
              <a:t>Some ways that you could practise sharing:</a:t>
            </a:r>
          </a:p>
          <a:p>
            <a:endParaRPr lang="en-GB" sz="2800" dirty="0">
              <a:solidFill>
                <a:schemeClr val="tx2">
                  <a:lumMod val="95000"/>
                  <a:lumOff val="5000"/>
                </a:schemeClr>
              </a:solidFill>
              <a:latin typeface="SassoonPrimary" panose="020B0500000000000000" pitchFamily="34" charset="0"/>
            </a:endParaRPr>
          </a:p>
          <a:p>
            <a:pPr marL="457200" indent="-457200">
              <a:buFont typeface="Arial" panose="020B0604020202020204" pitchFamily="34" charset="0"/>
              <a:buChar char="•"/>
            </a:pPr>
            <a:r>
              <a:rPr lang="en-GB" sz="2800" dirty="0">
                <a:solidFill>
                  <a:schemeClr val="tx2">
                    <a:lumMod val="95000"/>
                    <a:lumOff val="5000"/>
                  </a:schemeClr>
                </a:solidFill>
                <a:latin typeface="SassoonPrimary" panose="020B0500000000000000" pitchFamily="34" charset="0"/>
              </a:rPr>
              <a:t>Paint a picture for a friend or family member and deliver it to their doorstep.</a:t>
            </a:r>
          </a:p>
          <a:p>
            <a:pPr marL="457200" indent="-457200">
              <a:buFont typeface="Arial" panose="020B0604020202020204" pitchFamily="34" charset="0"/>
              <a:buChar char="•"/>
            </a:pPr>
            <a:r>
              <a:rPr lang="en-GB" sz="2800" dirty="0">
                <a:solidFill>
                  <a:schemeClr val="tx2">
                    <a:lumMod val="95000"/>
                    <a:lumOff val="5000"/>
                  </a:schemeClr>
                </a:solidFill>
                <a:latin typeface="SassoonPrimary" panose="020B0500000000000000" pitchFamily="34" charset="0"/>
              </a:rPr>
              <a:t>Share a song with your family by putting on a special musical performance.</a:t>
            </a:r>
          </a:p>
          <a:p>
            <a:pPr marL="457200" indent="-457200">
              <a:buFont typeface="Arial" panose="020B0604020202020204" pitchFamily="34" charset="0"/>
              <a:buChar char="•"/>
            </a:pPr>
            <a:r>
              <a:rPr lang="en-GB" sz="2800" dirty="0">
                <a:solidFill>
                  <a:schemeClr val="tx2">
                    <a:lumMod val="95000"/>
                    <a:lumOff val="5000"/>
                  </a:schemeClr>
                </a:solidFill>
                <a:latin typeface="SassoonPrimary" panose="020B0500000000000000" pitchFamily="34" charset="0"/>
              </a:rPr>
              <a:t>Share a story with a younger sibling.</a:t>
            </a:r>
          </a:p>
          <a:p>
            <a:endParaRPr lang="en-GB" sz="2800" dirty="0">
              <a:solidFill>
                <a:schemeClr val="tx2">
                  <a:lumMod val="95000"/>
                  <a:lumOff val="5000"/>
                </a:schemeClr>
              </a:solidFill>
              <a:latin typeface="SassoonPrimary" panose="020B0500000000000000" pitchFamily="34" charset="0"/>
            </a:endParaRPr>
          </a:p>
          <a:p>
            <a:endParaRPr lang="en-GB" sz="2800" dirty="0">
              <a:solidFill>
                <a:schemeClr val="tx2">
                  <a:lumMod val="95000"/>
                  <a:lumOff val="5000"/>
                </a:schemeClr>
              </a:solidFill>
              <a:latin typeface="SassoonPrimary" panose="020B0500000000000000" pitchFamily="34" charset="0"/>
            </a:endParaRPr>
          </a:p>
        </p:txBody>
      </p:sp>
    </p:spTree>
    <p:extLst>
      <p:ext uri="{BB962C8B-B14F-4D97-AF65-F5344CB8AC3E}">
        <p14:creationId xmlns:p14="http://schemas.microsoft.com/office/powerpoint/2010/main" val="4274568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65815" y="310276"/>
            <a:ext cx="11527380"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a:solidFill>
                  <a:schemeClr val="tx2">
                    <a:lumMod val="95000"/>
                    <a:lumOff val="5000"/>
                  </a:schemeClr>
                </a:solidFill>
                <a:latin typeface="SassoonPrimary" panose="020B0500000000000000" pitchFamily="34" charset="0"/>
              </a:rPr>
              <a:t>Let’s celebrate!</a:t>
            </a:r>
          </a:p>
          <a:p>
            <a:endParaRPr lang="en-US" dirty="0">
              <a:solidFill>
                <a:schemeClr val="tx2">
                  <a:lumMod val="95000"/>
                  <a:lumOff val="5000"/>
                </a:schemeClr>
              </a:solidFill>
              <a:latin typeface="SassoonPrimary" panose="020B0500000000000000" pitchFamily="34" charset="0"/>
            </a:endParaRPr>
          </a:p>
          <a:p>
            <a:r>
              <a:rPr lang="en-US" dirty="0">
                <a:solidFill>
                  <a:schemeClr val="tx2">
                    <a:lumMod val="95000"/>
                    <a:lumOff val="5000"/>
                  </a:schemeClr>
                </a:solidFill>
                <a:latin typeface="SassoonPrimary" panose="020B0500000000000000" pitchFamily="34" charset="0"/>
              </a:rPr>
              <a:t>We have been so impressed with the learning that is happening at home! </a:t>
            </a:r>
          </a:p>
          <a:p>
            <a:endParaRPr lang="en-US" dirty="0">
              <a:solidFill>
                <a:schemeClr val="tx2">
                  <a:lumMod val="95000"/>
                  <a:lumOff val="5000"/>
                </a:schemeClr>
              </a:solidFill>
              <a:latin typeface="SassoonPrimary" panose="020B0500000000000000" pitchFamily="34" charset="0"/>
            </a:endParaRPr>
          </a:p>
          <a:p>
            <a:r>
              <a:rPr lang="en-US" dirty="0">
                <a:solidFill>
                  <a:schemeClr val="tx2">
                    <a:lumMod val="95000"/>
                    <a:lumOff val="5000"/>
                  </a:schemeClr>
                </a:solidFill>
                <a:latin typeface="SassoonPrimary" panose="020B0500000000000000" pitchFamily="34" charset="0"/>
              </a:rPr>
              <a:t>Here are a few pictures of the home learning that has been sent in…well done everybody!</a:t>
            </a:r>
          </a:p>
        </p:txBody>
      </p:sp>
      <p:sp>
        <p:nvSpPr>
          <p:cNvPr id="7" name="Rectangle 6"/>
          <p:cNvSpPr/>
          <p:nvPr/>
        </p:nvSpPr>
        <p:spPr>
          <a:xfrm rot="5072939">
            <a:off x="9094674" y="4251580"/>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9" name="Group 8"/>
          <p:cNvGrpSpPr/>
          <p:nvPr/>
        </p:nvGrpSpPr>
        <p:grpSpPr>
          <a:xfrm rot="16200000">
            <a:off x="1045030" y="4127863"/>
            <a:ext cx="1789611" cy="2194560"/>
            <a:chOff x="966652" y="4127863"/>
            <a:chExt cx="1789611" cy="2194560"/>
          </a:xfrm>
        </p:grpSpPr>
        <p:sp>
          <p:nvSpPr>
            <p:cNvPr id="3" name="Rectangle 2"/>
            <p:cNvSpPr/>
            <p:nvPr/>
          </p:nvSpPr>
          <p:spPr>
            <a:xfrm rot="21239158">
              <a:off x="966652" y="4127863"/>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01652">
              <a:off x="1146776" y="4242815"/>
              <a:ext cx="1449463" cy="1932618"/>
            </a:xfrm>
            <a:prstGeom prst="rect">
              <a:avLst/>
            </a:prstGeom>
          </p:spPr>
        </p:pic>
      </p:grpSp>
      <p:grpSp>
        <p:nvGrpSpPr>
          <p:cNvPr id="11" name="Group 10"/>
          <p:cNvGrpSpPr/>
          <p:nvPr/>
        </p:nvGrpSpPr>
        <p:grpSpPr>
          <a:xfrm>
            <a:off x="3659806" y="4329962"/>
            <a:ext cx="1789611" cy="2194560"/>
            <a:chOff x="3659806" y="4329962"/>
            <a:chExt cx="1789611" cy="2194560"/>
          </a:xfrm>
        </p:grpSpPr>
        <p:sp>
          <p:nvSpPr>
            <p:cNvPr id="5" name="Rectangle 4"/>
            <p:cNvSpPr/>
            <p:nvPr/>
          </p:nvSpPr>
          <p:spPr>
            <a:xfrm rot="460453">
              <a:off x="3659806" y="4329962"/>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37404">
              <a:off x="3785149" y="4396952"/>
              <a:ext cx="1545432" cy="2060577"/>
            </a:xfrm>
            <a:prstGeom prst="rect">
              <a:avLst/>
            </a:prstGeom>
          </p:spPr>
        </p:pic>
      </p:grpSp>
      <p:grpSp>
        <p:nvGrpSpPr>
          <p:cNvPr id="13" name="Group 12"/>
          <p:cNvGrpSpPr/>
          <p:nvPr/>
        </p:nvGrpSpPr>
        <p:grpSpPr>
          <a:xfrm>
            <a:off x="6174766" y="4330336"/>
            <a:ext cx="2194560" cy="1789611"/>
            <a:chOff x="6174766" y="4330336"/>
            <a:chExt cx="2194560" cy="1789611"/>
          </a:xfrm>
        </p:grpSpPr>
        <p:sp>
          <p:nvSpPr>
            <p:cNvPr id="6" name="Rectangle 5"/>
            <p:cNvSpPr/>
            <p:nvPr/>
          </p:nvSpPr>
          <p:spPr>
            <a:xfrm rot="5822366">
              <a:off x="6377240" y="4127862"/>
              <a:ext cx="1789611"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01985">
              <a:off x="6307759" y="4507714"/>
              <a:ext cx="1940076" cy="1455057"/>
            </a:xfrm>
            <a:prstGeom prst="rect">
              <a:avLst/>
            </a:prstGeom>
          </p:spPr>
        </p:pic>
      </p:grpSp>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237887">
            <a:off x="9021935" y="4671544"/>
            <a:ext cx="1961047" cy="1354631"/>
          </a:xfrm>
          <a:prstGeom prst="rect">
            <a:avLst/>
          </a:prstGeom>
        </p:spPr>
      </p:pic>
    </p:spTree>
    <p:extLst>
      <p:ext uri="{BB962C8B-B14F-4D97-AF65-F5344CB8AC3E}">
        <p14:creationId xmlns:p14="http://schemas.microsoft.com/office/powerpoint/2010/main" val="2694506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647700"/>
            <a:ext cx="2743201" cy="2322178"/>
          </a:xfrm>
        </p:spPr>
        <p:txBody>
          <a:bodyPr anchor="t">
            <a:normAutofit/>
          </a:bodyPr>
          <a:lstStyle/>
          <a:p>
            <a:pPr algn="ctr"/>
            <a:r>
              <a:rPr lang="en-US" sz="4800" b="1" dirty="0">
                <a:solidFill>
                  <a:schemeClr val="tx2">
                    <a:lumMod val="95000"/>
                    <a:lumOff val="5000"/>
                  </a:schemeClr>
                </a:solidFill>
                <a:latin typeface="SassoonPrimary" panose="020B0500000000000000" pitchFamily="34" charset="0"/>
              </a:rPr>
              <a:t>Thought of the Day</a:t>
            </a:r>
          </a:p>
        </p:txBody>
      </p:sp>
      <p:sp>
        <p:nvSpPr>
          <p:cNvPr id="5" name="Text Placeholder 4"/>
          <p:cNvSpPr>
            <a:spLocks noGrp="1"/>
          </p:cNvSpPr>
          <p:nvPr>
            <p:ph type="body" sz="half" idx="2"/>
          </p:nvPr>
        </p:nvSpPr>
        <p:spPr>
          <a:xfrm>
            <a:off x="8837613" y="3355279"/>
            <a:ext cx="2743200" cy="1131813"/>
          </a:xfrm>
        </p:spPr>
        <p:txBody>
          <a:bodyPr>
            <a:noAutofit/>
          </a:bodyPr>
          <a:lstStyle/>
          <a:p>
            <a:pPr algn="just"/>
            <a:r>
              <a:rPr lang="en-GB" sz="2400" dirty="0">
                <a:solidFill>
                  <a:schemeClr val="tx2">
                    <a:lumMod val="95000"/>
                    <a:lumOff val="5000"/>
                  </a:schemeClr>
                </a:solidFill>
                <a:latin typeface="SassoonPrimary" panose="020B0500000000000000" pitchFamily="34" charset="0"/>
              </a:rPr>
              <a:t>Take some time to be still and reflect on the thought of the day. What does it mean to you?</a:t>
            </a:r>
          </a:p>
        </p:txBody>
      </p:sp>
      <p:pic>
        <p:nvPicPr>
          <p:cNvPr id="6" name="Picture Placeholder 5"/>
          <p:cNvPicPr>
            <a:picLocks noGrp="1" noChangeAspect="1"/>
          </p:cNvPicPr>
          <p:nvPr>
            <p:ph type="pic" idx="1"/>
          </p:nvPr>
        </p:nvPicPr>
        <p:blipFill rotWithShape="1">
          <a:blip r:embed="rId2">
            <a:extLst>
              <a:ext uri="{28A0092B-C50C-407E-A947-70E740481C1C}">
                <a14:useLocalDpi xmlns:a14="http://schemas.microsoft.com/office/drawing/2010/main" val="0"/>
              </a:ext>
            </a:extLst>
          </a:blip>
          <a:srcRect l="-11496" t="19997" r="-10043" b="17138"/>
          <a:stretch/>
        </p:blipFill>
        <p:spPr>
          <a:xfrm>
            <a:off x="1381986" y="647700"/>
            <a:ext cx="6629400" cy="4572000"/>
          </a:xfrm>
        </p:spPr>
      </p:pic>
    </p:spTree>
    <p:extLst>
      <p:ext uri="{BB962C8B-B14F-4D97-AF65-F5344CB8AC3E}">
        <p14:creationId xmlns:p14="http://schemas.microsoft.com/office/powerpoint/2010/main" val="1609149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3511" y="267789"/>
            <a:ext cx="9358946"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a:solidFill>
                  <a:schemeClr val="tx2">
                    <a:lumMod val="95000"/>
                    <a:lumOff val="5000"/>
                  </a:schemeClr>
                </a:solidFill>
                <a:latin typeface="SassoonPrimary" panose="020B0500000000000000" pitchFamily="34" charset="0"/>
              </a:rPr>
              <a:t>Let’s pray…</a:t>
            </a: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p:txBody>
      </p:sp>
      <p:sp>
        <p:nvSpPr>
          <p:cNvPr id="3" name="TextBox 2"/>
          <p:cNvSpPr txBox="1"/>
          <p:nvPr/>
        </p:nvSpPr>
        <p:spPr>
          <a:xfrm>
            <a:off x="2978332" y="1510801"/>
            <a:ext cx="5643154" cy="4832092"/>
          </a:xfrm>
          <a:prstGeom prst="rect">
            <a:avLst/>
          </a:prstGeom>
          <a:noFill/>
        </p:spPr>
        <p:txBody>
          <a:bodyPr wrap="square" rtlCol="0">
            <a:spAutoFit/>
          </a:bodyPr>
          <a:lstStyle/>
          <a:p>
            <a:pPr algn="ctr"/>
            <a:r>
              <a:rPr lang="en-GB" sz="2400" dirty="0">
                <a:solidFill>
                  <a:schemeClr val="tx2"/>
                </a:solidFill>
                <a:latin typeface="SassoonPrimary" panose="020B0500000000000000" pitchFamily="34" charset="0"/>
              </a:rPr>
              <a:t>Dear God,</a:t>
            </a:r>
          </a:p>
          <a:p>
            <a:pPr algn="ctr"/>
            <a:endParaRPr lang="en-GB" sz="2400" dirty="0">
              <a:solidFill>
                <a:schemeClr val="tx2"/>
              </a:solidFill>
              <a:latin typeface="SassoonPrimary" panose="020B0500000000000000" pitchFamily="34" charset="0"/>
            </a:endParaRPr>
          </a:p>
          <a:p>
            <a:pPr algn="ctr"/>
            <a:r>
              <a:rPr lang="en-GB" sz="2400" dirty="0">
                <a:solidFill>
                  <a:schemeClr val="tx2"/>
                </a:solidFill>
                <a:latin typeface="SassoonPrimary" panose="020B0500000000000000" pitchFamily="34" charset="0"/>
              </a:rPr>
              <a:t>Thank you for the people that are thoughtful and forgive other people.</a:t>
            </a:r>
          </a:p>
          <a:p>
            <a:pPr algn="ctr"/>
            <a:r>
              <a:rPr lang="en-GB" sz="2400" dirty="0">
                <a:solidFill>
                  <a:schemeClr val="tx2"/>
                </a:solidFill>
                <a:latin typeface="SassoonPrimary" panose="020B0500000000000000" pitchFamily="34" charset="0"/>
              </a:rPr>
              <a:t>Sorry for the people that aren’t thoughtful and don’t forgive people and hurt others.</a:t>
            </a:r>
          </a:p>
          <a:p>
            <a:pPr algn="ctr"/>
            <a:r>
              <a:rPr lang="en-GB" sz="2400" dirty="0">
                <a:solidFill>
                  <a:schemeClr val="tx2"/>
                </a:solidFill>
                <a:latin typeface="SassoonPrimary" panose="020B0500000000000000" pitchFamily="34" charset="0"/>
              </a:rPr>
              <a:t>Please help people be thoughtful and patient and waiting.</a:t>
            </a:r>
          </a:p>
          <a:p>
            <a:pPr algn="ctr"/>
            <a:endParaRPr lang="en-GB" sz="2400" dirty="0">
              <a:solidFill>
                <a:schemeClr val="tx2"/>
              </a:solidFill>
              <a:latin typeface="SassoonPrimary" panose="020B0500000000000000" pitchFamily="34" charset="0"/>
            </a:endParaRPr>
          </a:p>
          <a:p>
            <a:pPr algn="ctr"/>
            <a:r>
              <a:rPr lang="en-GB" sz="2400" dirty="0">
                <a:solidFill>
                  <a:schemeClr val="tx2"/>
                </a:solidFill>
                <a:latin typeface="SassoonPrimary" panose="020B0500000000000000" pitchFamily="34" charset="0"/>
              </a:rPr>
              <a:t>Amen.</a:t>
            </a:r>
          </a:p>
          <a:p>
            <a:pPr algn="ctr"/>
            <a:endParaRPr lang="en-GB" sz="2400" dirty="0">
              <a:solidFill>
                <a:schemeClr val="tx2"/>
              </a:solidFill>
              <a:latin typeface="SassoonPrimary" panose="020B0500000000000000" pitchFamily="34" charset="0"/>
            </a:endParaRPr>
          </a:p>
          <a:p>
            <a:pPr algn="ctr"/>
            <a:r>
              <a:rPr lang="en-GB" sz="2000" dirty="0">
                <a:solidFill>
                  <a:schemeClr val="tx2"/>
                </a:solidFill>
                <a:latin typeface="SassoonPrimary" panose="020B0500000000000000" pitchFamily="34" charset="0"/>
              </a:rPr>
              <a:t>Thank you Reilly! (Beech)</a:t>
            </a:r>
          </a:p>
        </p:txBody>
      </p:sp>
    </p:spTree>
    <p:extLst>
      <p:ext uri="{BB962C8B-B14F-4D97-AF65-F5344CB8AC3E}">
        <p14:creationId xmlns:p14="http://schemas.microsoft.com/office/powerpoint/2010/main" val="679647156"/>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179</TotalTime>
  <Words>392</Words>
  <Application>Microsoft Office PowerPoint</Application>
  <PresentationFormat>Widescreen</PresentationFormat>
  <Paragraphs>41</Paragraphs>
  <Slides>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Euphemia</vt:lpstr>
      <vt:lpstr>SassoonInfant</vt:lpstr>
      <vt:lpstr>SassoonPrimary</vt:lpstr>
      <vt:lpstr>Wingdings</vt:lpstr>
      <vt:lpstr>Children Playing 16x9</vt:lpstr>
      <vt:lpstr>Verwood First School</vt:lpstr>
      <vt:lpstr>Happy Friday everybody!</vt:lpstr>
      <vt:lpstr>Before we start, let’s take time to think…</vt:lpstr>
      <vt:lpstr>In Monday’s worship, we looked at the theme of kindness. Goodness and kindness are often used hand-in-hand and are very closely related to one another.   Today, we are going to look more at showing goodness through sharing. Many Bible stories state how love and faith in God motivates us to share with friends, family and those in need.  In the video below, Holly shares a Bible story all about sharing:  https://www.youtube.com/watch?v=tfcOwZNpUFo </vt:lpstr>
      <vt:lpstr> </vt:lpstr>
      <vt:lpstr>Activities to try at home!</vt:lpstr>
      <vt:lpstr>PowerPoint Presentation</vt:lpstr>
      <vt:lpstr>Thought of the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Verwood First School</dc:title>
  <dc:creator>Elle.Harding</dc:creator>
  <cp:lastModifiedBy>Rachel Long</cp:lastModifiedBy>
  <cp:revision>24</cp:revision>
  <dcterms:created xsi:type="dcterms:W3CDTF">2020-05-18T12:27:28Z</dcterms:created>
  <dcterms:modified xsi:type="dcterms:W3CDTF">2020-06-18T13:32:09Z</dcterms:modified>
</cp:coreProperties>
</file>