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5" r:id="rId1"/>
  </p:sldMasterIdLst>
  <p:notesMasterIdLst>
    <p:notesMasterId r:id="rId15"/>
  </p:notesMasterIdLst>
  <p:sldIdLst>
    <p:sldId id="256" r:id="rId2"/>
    <p:sldId id="259" r:id="rId3"/>
    <p:sldId id="264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747C71-B922-4AFC-A8E4-E3C6AA363F9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BEA32E-70A0-4CDC-A632-4D7D30625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8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324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115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9230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3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767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63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9918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67588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263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798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690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434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6" r:id="rId1"/>
    <p:sldLayoutId id="2147484007" r:id="rId2"/>
    <p:sldLayoutId id="2147484008" r:id="rId3"/>
    <p:sldLayoutId id="2147484009" r:id="rId4"/>
    <p:sldLayoutId id="2147484010" r:id="rId5"/>
    <p:sldLayoutId id="2147484011" r:id="rId6"/>
    <p:sldLayoutId id="2147484012" r:id="rId7"/>
    <p:sldLayoutId id="2147484013" r:id="rId8"/>
    <p:sldLayoutId id="2147484014" r:id="rId9"/>
    <p:sldLayoutId id="2147484015" r:id="rId10"/>
    <p:sldLayoutId id="214748401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hyperlink" Target="https://photomatt7.wordpress.com/2011/11/29/invisible-differentiation-grouping-without-groups/" TargetMode="External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hyperlink" Target="https://photomatt7.wordpress.com/2011/11/29/invisible-differentiation-grouping-without-groups/" TargetMode="External"/><Relationship Id="rId7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hyperlink" Target="https://www.thinkuknow.co.uk/parents/jessie-and-friends-videos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C6A4C-16AD-401A-BD63-8890CDA5A5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Keeping safe online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C8B5B8-AE22-4288-92DD-FE2D5AC160D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KS1</a:t>
            </a:r>
          </a:p>
        </p:txBody>
      </p:sp>
    </p:spTree>
    <p:extLst>
      <p:ext uri="{BB962C8B-B14F-4D97-AF65-F5344CB8AC3E}">
        <p14:creationId xmlns:p14="http://schemas.microsoft.com/office/powerpoint/2010/main" val="1161577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280B-99DB-4E65-AB9B-A36FF52DD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These are called devices.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Have you been using any of these devices whilst you’ve been staying home?</a:t>
            </a:r>
          </a:p>
        </p:txBody>
      </p:sp>
      <p:pic>
        <p:nvPicPr>
          <p:cNvPr id="1026" name="Picture 2" descr="Buy HP 14 Inch i3 4GB 128GB FHD Laptop - Grey | Laptops and ...">
            <a:extLst>
              <a:ext uri="{FF2B5EF4-FFF2-40B4-BE49-F238E27FC236}">
                <a16:creationId xmlns:a16="http://schemas.microsoft.com/office/drawing/2014/main" id="{A28508F3-0A71-4047-B7CC-03FD057C5A2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652" y="370828"/>
            <a:ext cx="3265487" cy="191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1AF2CC-B342-4302-A689-7216CECB8A58}"/>
              </a:ext>
            </a:extLst>
          </p:cNvPr>
          <p:cNvSpPr txBox="1"/>
          <p:nvPr/>
        </p:nvSpPr>
        <p:spPr>
          <a:xfrm>
            <a:off x="4809351" y="2246751"/>
            <a:ext cx="1462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Laptop</a:t>
            </a:r>
            <a:r>
              <a:rPr lang="en-GB" sz="2800" dirty="0"/>
              <a:t> </a:t>
            </a:r>
          </a:p>
        </p:txBody>
      </p:sp>
      <p:pic>
        <p:nvPicPr>
          <p:cNvPr id="6" name="Picture 6" descr="NEW] Cooper Dynamo Rugged Kids Play Case for Apple iPad - Cooper Cases">
            <a:extLst>
              <a:ext uri="{FF2B5EF4-FFF2-40B4-BE49-F238E27FC236}">
                <a16:creationId xmlns:a16="http://schemas.microsoft.com/office/drawing/2014/main" id="{AC5DC2FD-A427-4018-8627-D7AC28E881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562" y="370828"/>
            <a:ext cx="1978761" cy="197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9062FC-5D6A-47B3-9680-0D73BE2C0164}"/>
              </a:ext>
            </a:extLst>
          </p:cNvPr>
          <p:cNvSpPr txBox="1"/>
          <p:nvPr/>
        </p:nvSpPr>
        <p:spPr>
          <a:xfrm>
            <a:off x="8386402" y="2286580"/>
            <a:ext cx="1462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Tablet</a:t>
            </a:r>
            <a:r>
              <a:rPr lang="en-GB" sz="2800" dirty="0"/>
              <a:t> </a:t>
            </a:r>
          </a:p>
        </p:txBody>
      </p:sp>
      <p:pic>
        <p:nvPicPr>
          <p:cNvPr id="8" name="Picture 2" descr="The Best All-in-One Computers for 2020 | PCMag">
            <a:extLst>
              <a:ext uri="{FF2B5EF4-FFF2-40B4-BE49-F238E27FC236}">
                <a16:creationId xmlns:a16="http://schemas.microsoft.com/office/drawing/2014/main" id="{04D92141-0C9B-4864-86E6-A38367ACA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70" y="2934612"/>
            <a:ext cx="3115934" cy="175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58585-000C-431E-A77A-70DA55959F8A}"/>
              </a:ext>
            </a:extLst>
          </p:cNvPr>
          <p:cNvSpPr txBox="1"/>
          <p:nvPr/>
        </p:nvSpPr>
        <p:spPr>
          <a:xfrm>
            <a:off x="4278926" y="4645894"/>
            <a:ext cx="3028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Home computer</a:t>
            </a:r>
            <a:r>
              <a:rPr lang="en-GB" sz="2800" dirty="0"/>
              <a:t> </a:t>
            </a:r>
          </a:p>
        </p:txBody>
      </p:sp>
      <p:pic>
        <p:nvPicPr>
          <p:cNvPr id="10" name="Picture 2" descr="Notebookcheck's Top 10 Smartphones - NotebookCheck.net Reviews">
            <a:extLst>
              <a:ext uri="{FF2B5EF4-FFF2-40B4-BE49-F238E27FC236}">
                <a16:creationId xmlns:a16="http://schemas.microsoft.com/office/drawing/2014/main" id="{896F5213-59C6-46B3-8EB8-E31191AEE4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36" t="911" r="30697" b="-651"/>
          <a:stretch/>
        </p:blipFill>
        <p:spPr bwMode="auto">
          <a:xfrm>
            <a:off x="7862977" y="2809801"/>
            <a:ext cx="1104727" cy="212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75F8D17-4BCF-4D92-A7DA-189548B1DB1C}"/>
              </a:ext>
            </a:extLst>
          </p:cNvPr>
          <p:cNvSpPr txBox="1"/>
          <p:nvPr/>
        </p:nvSpPr>
        <p:spPr>
          <a:xfrm>
            <a:off x="8988942" y="4048201"/>
            <a:ext cx="2430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Smartphone</a:t>
            </a:r>
            <a:r>
              <a:rPr lang="en-GB" sz="2800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94ED805-2135-457C-AE44-3F278392FCC7}"/>
              </a:ext>
            </a:extLst>
          </p:cNvPr>
          <p:cNvSpPr txBox="1"/>
          <p:nvPr/>
        </p:nvSpPr>
        <p:spPr>
          <a:xfrm>
            <a:off x="4110361" y="5459767"/>
            <a:ext cx="7568292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All of these devices can access the internet and connect millions of other devices and people together across the world!</a:t>
            </a:r>
          </a:p>
        </p:txBody>
      </p:sp>
    </p:spTree>
    <p:extLst>
      <p:ext uri="{BB962C8B-B14F-4D97-AF65-F5344CB8AC3E}">
        <p14:creationId xmlns:p14="http://schemas.microsoft.com/office/powerpoint/2010/main" val="2311541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280B-99DB-4E65-AB9B-A36FF52DD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do on your device?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1FBD01-E945-40B5-BFF2-0B4E83006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4275" y="400049"/>
            <a:ext cx="7460193" cy="5857875"/>
          </a:xfrm>
          <a:solidFill>
            <a:schemeClr val="bg1">
              <a:alpha val="79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Some people might: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Play games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Watch videos 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Listen to songs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See and speak to family and friends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Discover new things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Learn at home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124" name="Picture 4" descr="Youtube Ident (NEW LOGO) Aug 2017 - YouTube">
            <a:extLst>
              <a:ext uri="{FF2B5EF4-FFF2-40B4-BE49-F238E27FC236}">
                <a16:creationId xmlns:a16="http://schemas.microsoft.com/office/drawing/2014/main" id="{ABD49053-81DC-4AEF-BDDA-B9C9A7D8CF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8" t="32744" r="8513" b="28584"/>
          <a:stretch/>
        </p:blipFill>
        <p:spPr bwMode="auto">
          <a:xfrm>
            <a:off x="8380344" y="1257300"/>
            <a:ext cx="1925707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Welcome to the world of BBC Children's - CBeebies - BBC">
            <a:extLst>
              <a:ext uri="{FF2B5EF4-FFF2-40B4-BE49-F238E27FC236}">
                <a16:creationId xmlns:a16="http://schemas.microsoft.com/office/drawing/2014/main" id="{9C2DDEB8-AE60-452E-95BE-BBB84E5910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1609" y="2046189"/>
            <a:ext cx="1608667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ow Netflix's Personalization Impacts Customer Expectations">
            <a:extLst>
              <a:ext uri="{FF2B5EF4-FFF2-40B4-BE49-F238E27FC236}">
                <a16:creationId xmlns:a16="http://schemas.microsoft.com/office/drawing/2014/main" id="{5712ED7C-1D03-452A-9439-2F96B23F86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5" t="25331" r="13000" b="30176"/>
          <a:stretch/>
        </p:blipFill>
        <p:spPr bwMode="auto">
          <a:xfrm>
            <a:off x="7806268" y="2305050"/>
            <a:ext cx="1581150" cy="54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Learn Through Play with Busy Things! | Busy Things">
            <a:extLst>
              <a:ext uri="{FF2B5EF4-FFF2-40B4-BE49-F238E27FC236}">
                <a16:creationId xmlns:a16="http://schemas.microsoft.com/office/drawing/2014/main" id="{F3A78D56-8B6F-4064-9ED3-995C263E8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0430" y="3993635"/>
            <a:ext cx="1333501" cy="90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uccess on Timestable Rockstars #mathsrules - Roughwood Primary School">
            <a:extLst>
              <a:ext uri="{FF2B5EF4-FFF2-40B4-BE49-F238E27FC236}">
                <a16:creationId xmlns:a16="http://schemas.microsoft.com/office/drawing/2014/main" id="{81848E70-74C7-44E7-93E0-502182A642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21" r="1349" b="3116"/>
          <a:stretch/>
        </p:blipFill>
        <p:spPr bwMode="auto">
          <a:xfrm>
            <a:off x="7613989" y="5148262"/>
            <a:ext cx="1965707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18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280B-99DB-4E65-AB9B-A36FF52DD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520" y="1113817"/>
            <a:ext cx="2947482" cy="4601183"/>
          </a:xfrm>
        </p:spPr>
        <p:txBody>
          <a:bodyPr>
            <a:normAutofit/>
          </a:bodyPr>
          <a:lstStyle/>
          <a:p>
            <a:endParaRPr lang="en-GB" sz="6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83AD6C-E143-4591-BCF5-B71670012BB5}"/>
              </a:ext>
            </a:extLst>
          </p:cNvPr>
          <p:cNvSpPr txBox="1"/>
          <p:nvPr/>
        </p:nvSpPr>
        <p:spPr>
          <a:xfrm>
            <a:off x="3861786" y="2393376"/>
            <a:ext cx="7270812" cy="2062103"/>
          </a:xfrm>
          <a:prstGeom prst="rect">
            <a:avLst/>
          </a:prstGeom>
          <a:solidFill>
            <a:schemeClr val="bg1">
              <a:alpha val="7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internet is a fantastic way of sharing things with people when we can’t be with them in person.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sort of things might we share with somebody on our devices?  </a:t>
            </a:r>
          </a:p>
        </p:txBody>
      </p:sp>
      <p:pic>
        <p:nvPicPr>
          <p:cNvPr id="9" name="Picture 8" descr="C:\Users\swalton\AppData\Local\Microsoft\Windows\INetCache\Content.MSO\A1189896.tmp">
            <a:extLst>
              <a:ext uri="{FF2B5EF4-FFF2-40B4-BE49-F238E27FC236}">
                <a16:creationId xmlns:a16="http://schemas.microsoft.com/office/drawing/2014/main" id="{FA50476D-FCA1-4183-AB65-846E8EE7F6F5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82"/>
          <a:stretch/>
        </p:blipFill>
        <p:spPr bwMode="auto">
          <a:xfrm>
            <a:off x="4936078" y="264502"/>
            <a:ext cx="4616389" cy="20463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 descr="Asian+children+tablet Stock Vectors, Images &amp; Vector Art ...">
            <a:extLst>
              <a:ext uri="{FF2B5EF4-FFF2-40B4-BE49-F238E27FC236}">
                <a16:creationId xmlns:a16="http://schemas.microsoft.com/office/drawing/2014/main" id="{7B7EDE7E-69EA-48F8-85D4-0885328B5C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98" t="4979" r="16900" b="11138"/>
          <a:stretch/>
        </p:blipFill>
        <p:spPr bwMode="auto">
          <a:xfrm>
            <a:off x="745677" y="1725883"/>
            <a:ext cx="1961966" cy="270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E25DC11-326C-48DA-9312-2FBA779A7FE1}"/>
              </a:ext>
            </a:extLst>
          </p:cNvPr>
          <p:cNvSpPr txBox="1"/>
          <p:nvPr/>
        </p:nvSpPr>
        <p:spPr>
          <a:xfrm>
            <a:off x="3573545" y="4946495"/>
            <a:ext cx="1169905" cy="476745"/>
          </a:xfrm>
          <a:prstGeom prst="rect">
            <a:avLst/>
          </a:prstGeom>
          <a:solidFill>
            <a:schemeClr val="bg1">
              <a:alpha val="74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Photos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785385-E9CD-4CD2-978B-F341629939A3}"/>
              </a:ext>
            </a:extLst>
          </p:cNvPr>
          <p:cNvSpPr txBox="1"/>
          <p:nvPr/>
        </p:nvSpPr>
        <p:spPr>
          <a:xfrm>
            <a:off x="7244272" y="5922106"/>
            <a:ext cx="1238250" cy="476745"/>
          </a:xfrm>
          <a:prstGeom prst="rect">
            <a:avLst/>
          </a:prstGeom>
          <a:solidFill>
            <a:schemeClr val="bg1">
              <a:alpha val="74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Videos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78E4F4C-D09F-4437-933E-D3D96330D63A}"/>
              </a:ext>
            </a:extLst>
          </p:cNvPr>
          <p:cNvSpPr txBox="1"/>
          <p:nvPr/>
        </p:nvSpPr>
        <p:spPr>
          <a:xfrm>
            <a:off x="9367236" y="4984663"/>
            <a:ext cx="1643664" cy="461665"/>
          </a:xfrm>
          <a:prstGeom prst="rect">
            <a:avLst/>
          </a:prstGeom>
          <a:solidFill>
            <a:schemeClr val="bg1">
              <a:alpha val="74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Comments </a:t>
            </a:r>
          </a:p>
        </p:txBody>
      </p:sp>
      <p:pic>
        <p:nvPicPr>
          <p:cNvPr id="2052" name="Picture 4" descr="Kids Photography Academy |">
            <a:extLst>
              <a:ext uri="{FF2B5EF4-FFF2-40B4-BE49-F238E27FC236}">
                <a16:creationId xmlns:a16="http://schemas.microsoft.com/office/drawing/2014/main" id="{AAE8BCAB-4A15-4D1C-B56F-24825227E2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67" t="3347" r="38000"/>
          <a:stretch/>
        </p:blipFill>
        <p:spPr bwMode="auto">
          <a:xfrm>
            <a:off x="4859044" y="4538051"/>
            <a:ext cx="1102314" cy="206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arents' Ultimate Guide to YouTube Kids | Common Sense Media">
            <a:extLst>
              <a:ext uri="{FF2B5EF4-FFF2-40B4-BE49-F238E27FC236}">
                <a16:creationId xmlns:a16="http://schemas.microsoft.com/office/drawing/2014/main" id="{0E2FAF3B-3236-45A6-A878-9561B5449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175" y="4592561"/>
            <a:ext cx="2076450" cy="1245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Leave a Comment | FastTrack, the Digital Copyright Network">
            <a:extLst>
              <a:ext uri="{FF2B5EF4-FFF2-40B4-BE49-F238E27FC236}">
                <a16:creationId xmlns:a16="http://schemas.microsoft.com/office/drawing/2014/main" id="{C73DD435-3D36-4A0B-819B-42D08F8B3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1330" y="5522669"/>
            <a:ext cx="1895475" cy="67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330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280B-99DB-4E65-AB9B-A36FF52DD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Time for a challenge…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2698F05-2A54-4B42-883D-F6E5734540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9050" y="2309812"/>
            <a:ext cx="7562850" cy="425767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B50D960-80FA-4C4C-80C4-8412E07758F3}"/>
              </a:ext>
            </a:extLst>
          </p:cNvPr>
          <p:cNvSpPr txBox="1"/>
          <p:nvPr/>
        </p:nvSpPr>
        <p:spPr>
          <a:xfrm>
            <a:off x="3990975" y="619125"/>
            <a:ext cx="6419850" cy="1569660"/>
          </a:xfrm>
          <a:prstGeom prst="rect">
            <a:avLst/>
          </a:prstGeom>
          <a:solidFill>
            <a:schemeClr val="bg1">
              <a:alpha val="8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are going to look at some information that someone might share online. Do you think we should keep it safe or give it away?</a:t>
            </a:r>
          </a:p>
        </p:txBody>
      </p:sp>
    </p:spTree>
    <p:extLst>
      <p:ext uri="{BB962C8B-B14F-4D97-AF65-F5344CB8AC3E}">
        <p14:creationId xmlns:p14="http://schemas.microsoft.com/office/powerpoint/2010/main" val="2671684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4BBFB30-4019-4872-968C-828272C44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think?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694227-F6C9-490E-A4CC-E6725F85DAE8}"/>
              </a:ext>
            </a:extLst>
          </p:cNvPr>
          <p:cNvSpPr txBox="1"/>
          <p:nvPr/>
        </p:nvSpPr>
        <p:spPr>
          <a:xfrm>
            <a:off x="4333875" y="1257301"/>
            <a:ext cx="5467350" cy="1015663"/>
          </a:xfrm>
          <a:prstGeom prst="rect">
            <a:avLst/>
          </a:prstGeom>
          <a:solidFill>
            <a:srgbClr val="FFFF00">
              <a:alpha val="64000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Your full name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32189C-3785-4519-BC8F-37F42FBC9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099" y="2799099"/>
            <a:ext cx="2563026" cy="17859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B8F188-5F59-46D8-B7E3-6E3724058A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1601" y="4506456"/>
            <a:ext cx="1951522" cy="17859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2B44581-DA6C-401D-9D96-62403DFDF486}"/>
              </a:ext>
            </a:extLst>
          </p:cNvPr>
          <p:cNvSpPr txBox="1"/>
          <p:nvPr/>
        </p:nvSpPr>
        <p:spPr>
          <a:xfrm>
            <a:off x="3629025" y="4907399"/>
            <a:ext cx="5210175" cy="1384995"/>
          </a:xfrm>
          <a:prstGeom prst="rect">
            <a:avLst/>
          </a:prstGeom>
          <a:solidFill>
            <a:schemeClr val="bg1">
              <a:alpha val="84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Keep it safe! Your full name is </a:t>
            </a:r>
            <a:r>
              <a:rPr lang="en-GB" sz="2800" u="sng" dirty="0">
                <a:latin typeface="Comic Sans MS" panose="030F0702030302020204" pitchFamily="66" charset="0"/>
              </a:rPr>
              <a:t>personal information and should never be shared online.  </a:t>
            </a:r>
          </a:p>
        </p:txBody>
      </p:sp>
    </p:spTree>
    <p:extLst>
      <p:ext uri="{BB962C8B-B14F-4D97-AF65-F5344CB8AC3E}">
        <p14:creationId xmlns:p14="http://schemas.microsoft.com/office/powerpoint/2010/main" val="55841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4BBFB30-4019-4872-968C-828272C44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think?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694227-F6C9-490E-A4CC-E6725F85DAE8}"/>
              </a:ext>
            </a:extLst>
          </p:cNvPr>
          <p:cNvSpPr txBox="1"/>
          <p:nvPr/>
        </p:nvSpPr>
        <p:spPr>
          <a:xfrm>
            <a:off x="4105274" y="1209676"/>
            <a:ext cx="7667625" cy="1015663"/>
          </a:xfrm>
          <a:prstGeom prst="rect">
            <a:avLst/>
          </a:prstGeom>
          <a:solidFill>
            <a:srgbClr val="FFFF00">
              <a:alpha val="64000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The school you go to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32189C-3785-4519-BC8F-37F42FBC9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099" y="2799099"/>
            <a:ext cx="2563026" cy="17859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B8F188-5F59-46D8-B7E3-6E3724058A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1601" y="4506456"/>
            <a:ext cx="1951522" cy="178593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C3F3385-77AE-4032-8F30-1E930B75A8F2}"/>
              </a:ext>
            </a:extLst>
          </p:cNvPr>
          <p:cNvSpPr txBox="1"/>
          <p:nvPr/>
        </p:nvSpPr>
        <p:spPr>
          <a:xfrm>
            <a:off x="3633788" y="4817079"/>
            <a:ext cx="5210175" cy="1815882"/>
          </a:xfrm>
          <a:prstGeom prst="rect">
            <a:avLst/>
          </a:prstGeom>
          <a:solidFill>
            <a:schemeClr val="bg1">
              <a:alpha val="84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Keep it safe! You should never tell someone you don’t know where you go to school. It is </a:t>
            </a:r>
            <a:r>
              <a:rPr lang="en-GB" sz="2800" u="sng" dirty="0">
                <a:latin typeface="Comic Sans MS" panose="030F0702030302020204" pitchFamily="66" charset="0"/>
              </a:rPr>
              <a:t>personal information.  </a:t>
            </a:r>
          </a:p>
        </p:txBody>
      </p:sp>
    </p:spTree>
    <p:extLst>
      <p:ext uri="{BB962C8B-B14F-4D97-AF65-F5344CB8AC3E}">
        <p14:creationId xmlns:p14="http://schemas.microsoft.com/office/powerpoint/2010/main" val="947114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4BBFB30-4019-4872-968C-828272C44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think?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694227-F6C9-490E-A4CC-E6725F85DAE8}"/>
              </a:ext>
            </a:extLst>
          </p:cNvPr>
          <p:cNvSpPr txBox="1"/>
          <p:nvPr/>
        </p:nvSpPr>
        <p:spPr>
          <a:xfrm>
            <a:off x="3829049" y="652313"/>
            <a:ext cx="7667625" cy="1938992"/>
          </a:xfrm>
          <a:prstGeom prst="rect">
            <a:avLst/>
          </a:prstGeom>
          <a:solidFill>
            <a:srgbClr val="FFFF00">
              <a:alpha val="64000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Your favourite flavour of ice-cream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32189C-3785-4519-BC8F-37F42FBC9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099" y="2799099"/>
            <a:ext cx="2563026" cy="1785938"/>
          </a:xfrm>
          <a:prstGeom prst="rect">
            <a:avLst/>
          </a:prstGeom>
        </p:spPr>
      </p:pic>
      <p:pic>
        <p:nvPicPr>
          <p:cNvPr id="8" name="Picture 2" descr="Happy monkey cartoon character with open arms Vector Image">
            <a:extLst>
              <a:ext uri="{FF2B5EF4-FFF2-40B4-BE49-F238E27FC236}">
                <a16:creationId xmlns:a16="http://schemas.microsoft.com/office/drawing/2014/main" id="{33E2CF2F-867D-4687-BED2-A0BEB1141B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0515"/>
          <a:stretch/>
        </p:blipFill>
        <p:spPr bwMode="auto">
          <a:xfrm>
            <a:off x="9363074" y="4376976"/>
            <a:ext cx="2057400" cy="198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52F6379-DE53-4918-990E-E12864EA69C7}"/>
              </a:ext>
            </a:extLst>
          </p:cNvPr>
          <p:cNvSpPr txBox="1"/>
          <p:nvPr/>
        </p:nvSpPr>
        <p:spPr>
          <a:xfrm>
            <a:off x="3676650" y="4792831"/>
            <a:ext cx="5210175" cy="1815882"/>
          </a:xfrm>
          <a:prstGeom prst="rect">
            <a:avLst/>
          </a:prstGeom>
          <a:solidFill>
            <a:schemeClr val="bg1">
              <a:alpha val="84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Give it away! This information is safe to talk about, lots of people might say the same as you.</a:t>
            </a:r>
            <a:endParaRPr lang="en-GB" sz="28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074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4BBFB30-4019-4872-968C-828272C44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think?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694227-F6C9-490E-A4CC-E6725F85DAE8}"/>
              </a:ext>
            </a:extLst>
          </p:cNvPr>
          <p:cNvSpPr txBox="1"/>
          <p:nvPr/>
        </p:nvSpPr>
        <p:spPr>
          <a:xfrm>
            <a:off x="4105276" y="1219201"/>
            <a:ext cx="5905500" cy="1015663"/>
          </a:xfrm>
          <a:prstGeom prst="rect">
            <a:avLst/>
          </a:prstGeom>
          <a:solidFill>
            <a:srgbClr val="FFFF00">
              <a:alpha val="64000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Your passwords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32189C-3785-4519-BC8F-37F42FBC9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099" y="2799099"/>
            <a:ext cx="2563026" cy="17859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B8F188-5F59-46D8-B7E3-6E3724058A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1601" y="4506456"/>
            <a:ext cx="1951522" cy="178593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EFCF0BF-061C-4572-AFDD-E73A213D74EC}"/>
              </a:ext>
            </a:extLst>
          </p:cNvPr>
          <p:cNvSpPr txBox="1"/>
          <p:nvPr/>
        </p:nvSpPr>
        <p:spPr>
          <a:xfrm>
            <a:off x="3638550" y="4623137"/>
            <a:ext cx="5210175" cy="2092881"/>
          </a:xfrm>
          <a:prstGeom prst="rect">
            <a:avLst/>
          </a:prstGeom>
          <a:solidFill>
            <a:schemeClr val="bg1">
              <a:alpha val="84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Keep it safe! Your password should only be shared with adults you trust. You wouldn’t want someone else pretending to be you!  </a:t>
            </a:r>
          </a:p>
        </p:txBody>
      </p:sp>
    </p:spTree>
    <p:extLst>
      <p:ext uri="{BB962C8B-B14F-4D97-AF65-F5344CB8AC3E}">
        <p14:creationId xmlns:p14="http://schemas.microsoft.com/office/powerpoint/2010/main" val="2816978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4BBFB30-4019-4872-968C-828272C44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think?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694227-F6C9-490E-A4CC-E6725F85DAE8}"/>
              </a:ext>
            </a:extLst>
          </p:cNvPr>
          <p:cNvSpPr txBox="1"/>
          <p:nvPr/>
        </p:nvSpPr>
        <p:spPr>
          <a:xfrm>
            <a:off x="4314826" y="1228726"/>
            <a:ext cx="5905500" cy="1015663"/>
          </a:xfrm>
          <a:prstGeom prst="rect">
            <a:avLst/>
          </a:prstGeom>
          <a:solidFill>
            <a:srgbClr val="FFFF00">
              <a:alpha val="64000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Where you live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32189C-3785-4519-BC8F-37F42FBC9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099" y="2799099"/>
            <a:ext cx="2563026" cy="17859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B8F188-5F59-46D8-B7E3-6E3724058A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1601" y="4506456"/>
            <a:ext cx="1951522" cy="178593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B19512-123C-4298-A7A4-1D9766CEACAF}"/>
              </a:ext>
            </a:extLst>
          </p:cNvPr>
          <p:cNvSpPr txBox="1"/>
          <p:nvPr/>
        </p:nvSpPr>
        <p:spPr>
          <a:xfrm>
            <a:off x="3629025" y="4907399"/>
            <a:ext cx="5210175" cy="1384995"/>
          </a:xfrm>
          <a:prstGeom prst="rect">
            <a:avLst/>
          </a:prstGeom>
          <a:solidFill>
            <a:schemeClr val="bg1">
              <a:alpha val="84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Keep it safe! Like your name, this is </a:t>
            </a:r>
            <a:r>
              <a:rPr lang="en-GB" sz="2800" u="sng" dirty="0">
                <a:latin typeface="Comic Sans MS" panose="030F0702030302020204" pitchFamily="66" charset="0"/>
              </a:rPr>
              <a:t>personal information </a:t>
            </a:r>
            <a:r>
              <a:rPr lang="en-GB" sz="2800" dirty="0">
                <a:latin typeface="Comic Sans MS" panose="030F0702030302020204" pitchFamily="66" charset="0"/>
              </a:rPr>
              <a:t>and should not be shared. </a:t>
            </a:r>
            <a:endParaRPr lang="en-GB" sz="28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73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4BBFB30-4019-4872-968C-828272C44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think?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694227-F6C9-490E-A4CC-E6725F85DAE8}"/>
              </a:ext>
            </a:extLst>
          </p:cNvPr>
          <p:cNvSpPr txBox="1"/>
          <p:nvPr/>
        </p:nvSpPr>
        <p:spPr>
          <a:xfrm>
            <a:off x="4314825" y="1228726"/>
            <a:ext cx="6743699" cy="1015663"/>
          </a:xfrm>
          <a:prstGeom prst="rect">
            <a:avLst/>
          </a:prstGeom>
          <a:solidFill>
            <a:srgbClr val="FFFF00">
              <a:alpha val="64000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Your teddy’s name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32189C-3785-4519-BC8F-37F42FBC9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099" y="2799099"/>
            <a:ext cx="2563026" cy="1785938"/>
          </a:xfrm>
          <a:prstGeom prst="rect">
            <a:avLst/>
          </a:prstGeom>
        </p:spPr>
      </p:pic>
      <p:pic>
        <p:nvPicPr>
          <p:cNvPr id="3074" name="Picture 2" descr="Happy monkey cartoon character with open arms Vector Image">
            <a:extLst>
              <a:ext uri="{FF2B5EF4-FFF2-40B4-BE49-F238E27FC236}">
                <a16:creationId xmlns:a16="http://schemas.microsoft.com/office/drawing/2014/main" id="{B49E90D6-7484-4337-9652-1F86E322F8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0515"/>
          <a:stretch/>
        </p:blipFill>
        <p:spPr bwMode="auto">
          <a:xfrm>
            <a:off x="9363074" y="4376976"/>
            <a:ext cx="2057400" cy="198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DF97325-850A-4EF6-8160-4F4E13020FFB}"/>
              </a:ext>
            </a:extLst>
          </p:cNvPr>
          <p:cNvSpPr txBox="1"/>
          <p:nvPr/>
        </p:nvSpPr>
        <p:spPr>
          <a:xfrm>
            <a:off x="3876675" y="4892903"/>
            <a:ext cx="5210175" cy="1384995"/>
          </a:xfrm>
          <a:prstGeom prst="rect">
            <a:avLst/>
          </a:prstGeom>
          <a:solidFill>
            <a:schemeClr val="bg1">
              <a:alpha val="84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Give it away! This is information that is ok to talk about.</a:t>
            </a:r>
            <a:endParaRPr lang="en-GB" sz="28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11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280B-99DB-4E65-AB9B-A36FF52DD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Let’s watch… 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Click the image to watch.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hlinkClick r:id="rId4"/>
            <a:extLst>
              <a:ext uri="{FF2B5EF4-FFF2-40B4-BE49-F238E27FC236}">
                <a16:creationId xmlns:a16="http://schemas.microsoft.com/office/drawing/2014/main" id="{C8EEB5A5-54B4-43B6-8883-4C8A11937E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3900" y="823912"/>
            <a:ext cx="5191125" cy="4732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169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280B-99DB-4E65-AB9B-A36FF52DD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have we learnt today?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F87691-1CC3-4C45-A83C-163C96F48410}"/>
              </a:ext>
            </a:extLst>
          </p:cNvPr>
          <p:cNvSpPr txBox="1"/>
          <p:nvPr/>
        </p:nvSpPr>
        <p:spPr>
          <a:xfrm>
            <a:off x="3766536" y="355026"/>
            <a:ext cx="7270812" cy="3416320"/>
          </a:xfrm>
          <a:prstGeom prst="rect">
            <a:avLst/>
          </a:prstGeom>
          <a:solidFill>
            <a:schemeClr val="bg1">
              <a:alpha val="7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internet can be great, but we must remember never to share any </a:t>
            </a:r>
            <a:r>
              <a:rPr lang="en-GB" sz="2400" u="sng" dirty="0">
                <a:latin typeface="Comic Sans MS" panose="030F0702030302020204" pitchFamily="66" charset="0"/>
              </a:rPr>
              <a:t>personal information </a:t>
            </a:r>
            <a:r>
              <a:rPr lang="en-GB" sz="2400" dirty="0">
                <a:latin typeface="Comic Sans MS" panose="030F0702030302020204" pitchFamily="66" charset="0"/>
              </a:rPr>
              <a:t>online.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If we ever see anything online that makes us feel worried, scared or sad and we get a funny feeling in our tummy, then we must tell one of our trusted adults. This could be a member of your family or a teacher.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B29CBE-ECBE-412D-B680-5D1C0B354A46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523" y="3899218"/>
            <a:ext cx="2442528" cy="273970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6CBFCB-436C-4200-A872-D3DC58650D2D}"/>
              </a:ext>
            </a:extLst>
          </p:cNvPr>
          <p:cNvSpPr txBox="1"/>
          <p:nvPr/>
        </p:nvSpPr>
        <p:spPr>
          <a:xfrm>
            <a:off x="6852636" y="4155502"/>
            <a:ext cx="4310664" cy="1938992"/>
          </a:xfrm>
          <a:prstGeom prst="rect">
            <a:avLst/>
          </a:prstGeom>
          <a:solidFill>
            <a:srgbClr val="92D050">
              <a:alpha val="71000"/>
            </a:srgbClr>
          </a:solidFill>
          <a:effectLst>
            <a:outerShdw blurRad="50800" dist="50800" dir="5400000" algn="ctr" rotWithShape="0">
              <a:srgbClr val="92D050"/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Activity time!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Colour in your superhero. What advice will they have for other children on how to stay safe online?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358126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384</TotalTime>
  <Words>429</Words>
  <Application>Microsoft Office PowerPoint</Application>
  <PresentationFormat>Widescreen</PresentationFormat>
  <Paragraphs>49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Comic Sans MS</vt:lpstr>
      <vt:lpstr>Corbel</vt:lpstr>
      <vt:lpstr>Wingdings 2</vt:lpstr>
      <vt:lpstr>Frame</vt:lpstr>
      <vt:lpstr>Keeping safe online </vt:lpstr>
      <vt:lpstr>These are called devices.  Have you been using any of these devices whilst you’ve been staying home?</vt:lpstr>
      <vt:lpstr>What do you do on your device? </vt:lpstr>
      <vt:lpstr>PowerPoint Presentation</vt:lpstr>
      <vt:lpstr>Time for a challenge… </vt:lpstr>
      <vt:lpstr>What do you think?</vt:lpstr>
      <vt:lpstr>What do you think?</vt:lpstr>
      <vt:lpstr>What do you think?</vt:lpstr>
      <vt:lpstr>What do you think?</vt:lpstr>
      <vt:lpstr>What do you think?</vt:lpstr>
      <vt:lpstr>What do you think?</vt:lpstr>
      <vt:lpstr>Let’s watch…   Click the image to watch. </vt:lpstr>
      <vt:lpstr>What have we learnt today?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Keeping safe online</dc:title>
  <dc:creator>S Walton</dc:creator>
  <cp:lastModifiedBy>Elle.Harding</cp:lastModifiedBy>
  <cp:revision>20</cp:revision>
  <dcterms:created xsi:type="dcterms:W3CDTF">2020-04-28T11:58:10Z</dcterms:created>
  <dcterms:modified xsi:type="dcterms:W3CDTF">2020-06-23T09:31:00Z</dcterms:modified>
</cp:coreProperties>
</file>