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Comfortaa" panose="020B0604020202020204" charset="0"/>
      <p:regular r:id="rId17"/>
      <p:bold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youtube.com/watch?v=YtmjV49YEWs&amp;feature=emb_title"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741867be3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741867be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 section on the plan.</a:t>
            </a:r>
            <a:endParaRPr/>
          </a:p>
          <a:p>
            <a:pPr marL="0" lvl="0" indent="0" algn="l" rtl="0">
              <a:spcBef>
                <a:spcPts val="0"/>
              </a:spcBef>
              <a:spcAft>
                <a:spcPts val="0"/>
              </a:spcAft>
              <a:buNone/>
            </a:pPr>
            <a:r>
              <a:rPr lang="en"/>
              <a:t>Discuss the questions displayed. THEN ask the children to think of the most relaxing place possible.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84fa935d29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84fa935d29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84fa935d2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84fa935d29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84fa935d29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84fa935d29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84fa935d29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84fa935d29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84fa935d29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84fa935d29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84fa935d29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84fa935d29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84fa935d2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84fa935d2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Encourage chn to reflect on which place they think is most relaxing and give reasons WHY (not just because it looks nice!). </a:t>
            </a:r>
            <a:endParaRPr/>
          </a:p>
          <a:p>
            <a:pPr marL="0" lvl="0" indent="0" algn="l" rtl="0">
              <a:spcBef>
                <a:spcPts val="0"/>
              </a:spcBef>
              <a:spcAft>
                <a:spcPts val="0"/>
              </a:spcAft>
              <a:buNone/>
            </a:pPr>
            <a:r>
              <a:rPr lang="en"/>
              <a:t>What makes these environments relaxing?</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84de312ba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84de312ba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10 section of plan. </a:t>
            </a:r>
            <a:endParaRPr/>
          </a:p>
          <a:p>
            <a:pPr marL="0" lvl="0" indent="0" algn="l" rtl="0">
              <a:spcBef>
                <a:spcPts val="0"/>
              </a:spcBef>
              <a:spcAft>
                <a:spcPts val="0"/>
              </a:spcAft>
              <a:buNone/>
            </a:pPr>
            <a:r>
              <a:rPr lang="en"/>
              <a:t>Encourage discussion about when they have felt worried, upset or angry - how did it make them feel?</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75ab1bb3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75ab1bb3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11 section of plan.</a:t>
            </a:r>
            <a:endParaRPr/>
          </a:p>
          <a:p>
            <a:pPr marL="0" lvl="0" indent="0" algn="l" rtl="0">
              <a:spcBef>
                <a:spcPts val="0"/>
              </a:spcBef>
              <a:spcAft>
                <a:spcPts val="0"/>
              </a:spcAft>
              <a:buNone/>
            </a:pPr>
            <a:r>
              <a:rPr lang="en"/>
              <a:t>Ensure you talk to children about the ‘rules’ - respect others, take part, it’s ok to become distracted but then try your best to refocus. You may wish to say that you will be giving stickers to chn who are trying really hard to relax.</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84f5034e1e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84f5034e1e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12 section of plan.</a:t>
            </a:r>
            <a:endParaRPr/>
          </a:p>
          <a:p>
            <a:pPr marL="0" lvl="0" indent="0" algn="l" rtl="0">
              <a:spcBef>
                <a:spcPts val="0"/>
              </a:spcBef>
              <a:spcAft>
                <a:spcPts val="0"/>
              </a:spcAft>
              <a:buNone/>
            </a:pPr>
            <a:r>
              <a:rPr lang="en" u="sng">
                <a:solidFill>
                  <a:schemeClr val="hlink"/>
                </a:solidFill>
                <a:hlinkClick r:id="rId3"/>
              </a:rPr>
              <a:t>https://www.youtube.com/watch?v=YtmjV49YEWs&amp;feature=emb_title</a:t>
            </a:r>
            <a:endParaRPr/>
          </a:p>
          <a:p>
            <a:pPr marL="0" lvl="0" indent="0" algn="l" rtl="0">
              <a:spcBef>
                <a:spcPts val="0"/>
              </a:spcBef>
              <a:spcAft>
                <a:spcPts val="0"/>
              </a:spcAft>
              <a:buNone/>
            </a:pPr>
            <a:r>
              <a:rPr lang="en"/>
              <a:t>It is incredibly important that the teacher models successful mindful meditation during this video.</a:t>
            </a:r>
            <a:endParaRPr/>
          </a:p>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84de312bad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84de312ba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13 section of plan.</a:t>
            </a:r>
            <a:endParaRPr/>
          </a:p>
          <a:p>
            <a:pPr marL="0" lvl="0" indent="0" algn="l" rtl="0">
              <a:spcBef>
                <a:spcPts val="0"/>
              </a:spcBef>
              <a:spcAft>
                <a:spcPts val="0"/>
              </a:spcAft>
              <a:buNone/>
            </a:pPr>
            <a:r>
              <a:rPr lang="en"/>
              <a:t>Teacher model on the flip chart drawing and labelling a picture of their favourite calming place using descriptive language.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84de312ba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84de312ba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14 section of plan.</a:t>
            </a:r>
            <a:endParaRPr/>
          </a:p>
          <a:p>
            <a:pPr marL="0" lvl="0" indent="0" algn="l" rtl="0">
              <a:spcBef>
                <a:spcPts val="0"/>
              </a:spcBef>
              <a:spcAft>
                <a:spcPts val="0"/>
              </a:spcAft>
              <a:buNone/>
            </a:pPr>
            <a:r>
              <a:rPr lang="en"/>
              <a:t>Encourage chn to think about how </a:t>
            </a:r>
            <a:r>
              <a:rPr lang="en">
                <a:solidFill>
                  <a:schemeClr val="dk1"/>
                </a:solidFill>
              </a:rPr>
              <a:t>just like when we brush our teeth twice a day to keep them clean rather than only cleaning them when they start to look dirty or unhealthy. In this same way, it is better to include relaxation into our daily routine rather than only using it when we are feeling stressed or trying to manage difficult feelings.</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10.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hyperlink" Target="http://www.youtube.com/watch?v=YtmjV49YEWs"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
        <p:cNvGrpSpPr/>
        <p:nvPr/>
      </p:nvGrpSpPr>
      <p:grpSpPr>
        <a:xfrm>
          <a:off x="0" y="0"/>
          <a:ext cx="0" cy="0"/>
          <a:chOff x="0" y="0"/>
          <a:chExt cx="0" cy="0"/>
        </a:xfrm>
      </p:grpSpPr>
      <p:sp>
        <p:nvSpPr>
          <p:cNvPr id="54" name="Google Shape;54;p13"/>
          <p:cNvSpPr txBox="1"/>
          <p:nvPr/>
        </p:nvSpPr>
        <p:spPr>
          <a:xfrm>
            <a:off x="170475" y="178500"/>
            <a:ext cx="7488000" cy="702300"/>
          </a:xfrm>
          <a:prstGeom prst="rect">
            <a:avLst/>
          </a:prstGeom>
          <a:solidFill>
            <a:srgbClr val="9FC5E8"/>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900" b="1">
                <a:latin typeface="Comfortaa"/>
                <a:ea typeface="Comfortaa"/>
                <a:cs typeface="Comfortaa"/>
                <a:sym typeface="Comfortaa"/>
              </a:rPr>
              <a:t>Wellbeing - Learning what relaxation feels like and where we can use relaxation techniques.</a:t>
            </a:r>
            <a:endParaRPr sz="1900" b="1">
              <a:latin typeface="Comfortaa"/>
              <a:ea typeface="Comfortaa"/>
              <a:cs typeface="Comfortaa"/>
              <a:sym typeface="Comfortaa"/>
            </a:endParaRPr>
          </a:p>
        </p:txBody>
      </p:sp>
      <p:sp>
        <p:nvSpPr>
          <p:cNvPr id="55" name="Google Shape;55;p13"/>
          <p:cNvSpPr txBox="1"/>
          <p:nvPr/>
        </p:nvSpPr>
        <p:spPr>
          <a:xfrm>
            <a:off x="7858975" y="263700"/>
            <a:ext cx="1206000" cy="531900"/>
          </a:xfrm>
          <a:prstGeom prst="rect">
            <a:avLst/>
          </a:prstGeom>
          <a:solidFill>
            <a:srgbClr val="FFFF00"/>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Yr 3&amp;4</a:t>
            </a:r>
            <a:endParaRPr sz="2400" b="1">
              <a:latin typeface="Comfortaa"/>
              <a:ea typeface="Comfortaa"/>
              <a:cs typeface="Comfortaa"/>
              <a:sym typeface="Comfortaa"/>
            </a:endParaRPr>
          </a:p>
        </p:txBody>
      </p:sp>
      <p:pic>
        <p:nvPicPr>
          <p:cNvPr id="56" name="Google Shape;56;p13"/>
          <p:cNvPicPr preferRelativeResize="0"/>
          <p:nvPr/>
        </p:nvPicPr>
        <p:blipFill rotWithShape="1">
          <a:blip r:embed="rId3">
            <a:alphaModFix/>
          </a:blip>
          <a:srcRect b="7629"/>
          <a:stretch/>
        </p:blipFill>
        <p:spPr>
          <a:xfrm rot="-521736">
            <a:off x="171738" y="1271275"/>
            <a:ext cx="2514600" cy="1680525"/>
          </a:xfrm>
          <a:prstGeom prst="rect">
            <a:avLst/>
          </a:prstGeom>
          <a:noFill/>
          <a:ln w="38100" cap="flat" cmpd="sng">
            <a:solidFill>
              <a:srgbClr val="A4C2F4"/>
            </a:solidFill>
            <a:prstDash val="solid"/>
            <a:round/>
            <a:headEnd type="none" w="sm" len="sm"/>
            <a:tailEnd type="none" w="sm" len="sm"/>
          </a:ln>
        </p:spPr>
      </p:pic>
      <p:pic>
        <p:nvPicPr>
          <p:cNvPr id="57" name="Google Shape;57;p13"/>
          <p:cNvPicPr preferRelativeResize="0"/>
          <p:nvPr/>
        </p:nvPicPr>
        <p:blipFill>
          <a:blip r:embed="rId4">
            <a:alphaModFix/>
          </a:blip>
          <a:stretch>
            <a:fillRect/>
          </a:stretch>
        </p:blipFill>
        <p:spPr>
          <a:xfrm rot="215112">
            <a:off x="386888" y="3405921"/>
            <a:ext cx="2084287" cy="1561204"/>
          </a:xfrm>
          <a:prstGeom prst="rect">
            <a:avLst/>
          </a:prstGeom>
          <a:noFill/>
          <a:ln w="38100" cap="flat" cmpd="sng">
            <a:solidFill>
              <a:srgbClr val="A4C2F4"/>
            </a:solidFill>
            <a:prstDash val="solid"/>
            <a:round/>
            <a:headEnd type="none" w="sm" len="sm"/>
            <a:tailEnd type="none" w="sm" len="sm"/>
          </a:ln>
        </p:spPr>
      </p:pic>
      <p:pic>
        <p:nvPicPr>
          <p:cNvPr id="58" name="Google Shape;58;p13"/>
          <p:cNvPicPr preferRelativeResize="0"/>
          <p:nvPr/>
        </p:nvPicPr>
        <p:blipFill>
          <a:blip r:embed="rId5">
            <a:alphaModFix/>
          </a:blip>
          <a:stretch>
            <a:fillRect/>
          </a:stretch>
        </p:blipFill>
        <p:spPr>
          <a:xfrm>
            <a:off x="3177574" y="3535346"/>
            <a:ext cx="3057525" cy="1495425"/>
          </a:xfrm>
          <a:prstGeom prst="rect">
            <a:avLst/>
          </a:prstGeom>
          <a:noFill/>
          <a:ln w="38100" cap="flat" cmpd="sng">
            <a:solidFill>
              <a:srgbClr val="A4C2F4"/>
            </a:solidFill>
            <a:prstDash val="solid"/>
            <a:round/>
            <a:headEnd type="none" w="sm" len="sm"/>
            <a:tailEnd type="none" w="sm" len="sm"/>
          </a:ln>
        </p:spPr>
      </p:pic>
      <p:pic>
        <p:nvPicPr>
          <p:cNvPr id="59" name="Google Shape;59;p13"/>
          <p:cNvPicPr preferRelativeResize="0"/>
          <p:nvPr/>
        </p:nvPicPr>
        <p:blipFill rotWithShape="1">
          <a:blip r:embed="rId6">
            <a:alphaModFix/>
          </a:blip>
          <a:srcRect l="9033"/>
          <a:stretch/>
        </p:blipFill>
        <p:spPr>
          <a:xfrm rot="-245276">
            <a:off x="6567372" y="3348294"/>
            <a:ext cx="2069081" cy="1513537"/>
          </a:xfrm>
          <a:prstGeom prst="rect">
            <a:avLst/>
          </a:prstGeom>
          <a:noFill/>
          <a:ln w="38100" cap="flat" cmpd="sng">
            <a:solidFill>
              <a:srgbClr val="A4C2F4"/>
            </a:solidFill>
            <a:prstDash val="solid"/>
            <a:round/>
            <a:headEnd type="none" w="sm" len="sm"/>
            <a:tailEnd type="none" w="sm" len="sm"/>
          </a:ln>
        </p:spPr>
      </p:pic>
      <p:sp>
        <p:nvSpPr>
          <p:cNvPr id="60" name="Google Shape;60;p13"/>
          <p:cNvSpPr/>
          <p:nvPr/>
        </p:nvSpPr>
        <p:spPr>
          <a:xfrm>
            <a:off x="2798900" y="1194275"/>
            <a:ext cx="3436200" cy="2148000"/>
          </a:xfrm>
          <a:prstGeom prst="cloudCallout">
            <a:avLst>
              <a:gd name="adj1" fmla="val -52170"/>
              <a:gd name="adj2" fmla="val 6732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latin typeface="Comfortaa"/>
                <a:ea typeface="Comfortaa"/>
                <a:cs typeface="Comfortaa"/>
                <a:sym typeface="Comfortaa"/>
              </a:rPr>
              <a:t>What does it mean to relax?</a:t>
            </a:r>
            <a:endParaRPr sz="2000">
              <a:latin typeface="Comfortaa"/>
              <a:ea typeface="Comfortaa"/>
              <a:cs typeface="Comfortaa"/>
              <a:sym typeface="Comfortaa"/>
            </a:endParaRPr>
          </a:p>
          <a:p>
            <a:pPr marL="0" lvl="0" indent="0" algn="ctr" rtl="0">
              <a:spcBef>
                <a:spcPts val="0"/>
              </a:spcBef>
              <a:spcAft>
                <a:spcPts val="0"/>
              </a:spcAft>
              <a:buNone/>
            </a:pPr>
            <a:r>
              <a:rPr lang="en" sz="2000">
                <a:latin typeface="Comfortaa"/>
                <a:ea typeface="Comfortaa"/>
                <a:cs typeface="Comfortaa"/>
                <a:sym typeface="Comfortaa"/>
              </a:rPr>
              <a:t>And why is it important?</a:t>
            </a:r>
            <a:endParaRPr sz="2000">
              <a:latin typeface="Comfortaa"/>
              <a:ea typeface="Comfortaa"/>
              <a:cs typeface="Comfortaa"/>
              <a:sym typeface="Comfortaa"/>
            </a:endParaRPr>
          </a:p>
        </p:txBody>
      </p:sp>
      <p:pic>
        <p:nvPicPr>
          <p:cNvPr id="61" name="Google Shape;61;p13"/>
          <p:cNvPicPr preferRelativeResize="0"/>
          <p:nvPr/>
        </p:nvPicPr>
        <p:blipFill>
          <a:blip r:embed="rId7">
            <a:alphaModFix/>
          </a:blip>
          <a:stretch>
            <a:fillRect/>
          </a:stretch>
        </p:blipFill>
        <p:spPr>
          <a:xfrm rot="340080">
            <a:off x="6314775" y="1207100"/>
            <a:ext cx="2619375" cy="1743075"/>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5"/>
        <p:cNvGrpSpPr/>
        <p:nvPr/>
      </p:nvGrpSpPr>
      <p:grpSpPr>
        <a:xfrm>
          <a:off x="0" y="0"/>
          <a:ext cx="0" cy="0"/>
          <a:chOff x="0" y="0"/>
          <a:chExt cx="0" cy="0"/>
        </a:xfrm>
      </p:grpSpPr>
      <p:sp>
        <p:nvSpPr>
          <p:cNvPr id="66" name="Google Shape;66;p14"/>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67" name="Google Shape;67;p14"/>
          <p:cNvPicPr preferRelativeResize="0"/>
          <p:nvPr/>
        </p:nvPicPr>
        <p:blipFill>
          <a:blip r:embed="rId3">
            <a:alphaModFix/>
          </a:blip>
          <a:stretch>
            <a:fillRect/>
          </a:stretch>
        </p:blipFill>
        <p:spPr>
          <a:xfrm>
            <a:off x="2058838" y="1222350"/>
            <a:ext cx="5026325" cy="3764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1"/>
        <p:cNvGrpSpPr/>
        <p:nvPr/>
      </p:nvGrpSpPr>
      <p:grpSpPr>
        <a:xfrm>
          <a:off x="0" y="0"/>
          <a:ext cx="0" cy="0"/>
          <a:chOff x="0" y="0"/>
          <a:chExt cx="0" cy="0"/>
        </a:xfrm>
      </p:grpSpPr>
      <p:sp>
        <p:nvSpPr>
          <p:cNvPr id="72" name="Google Shape;72;p15"/>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73" name="Google Shape;73;p15"/>
          <p:cNvPicPr preferRelativeResize="0"/>
          <p:nvPr/>
        </p:nvPicPr>
        <p:blipFill>
          <a:blip r:embed="rId3">
            <a:alphaModFix/>
          </a:blip>
          <a:stretch>
            <a:fillRect/>
          </a:stretch>
        </p:blipFill>
        <p:spPr>
          <a:xfrm>
            <a:off x="1884613" y="1122875"/>
            <a:ext cx="5261075" cy="38755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7"/>
        <p:cNvGrpSpPr/>
        <p:nvPr/>
      </p:nvGrpSpPr>
      <p:grpSpPr>
        <a:xfrm>
          <a:off x="0" y="0"/>
          <a:ext cx="0" cy="0"/>
          <a:chOff x="0" y="0"/>
          <a:chExt cx="0" cy="0"/>
        </a:xfrm>
      </p:grpSpPr>
      <p:sp>
        <p:nvSpPr>
          <p:cNvPr id="78" name="Google Shape;78;p16"/>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79" name="Google Shape;79;p16"/>
          <p:cNvPicPr preferRelativeResize="0"/>
          <p:nvPr/>
        </p:nvPicPr>
        <p:blipFill>
          <a:blip r:embed="rId3">
            <a:alphaModFix/>
          </a:blip>
          <a:stretch>
            <a:fillRect/>
          </a:stretch>
        </p:blipFill>
        <p:spPr>
          <a:xfrm>
            <a:off x="1382700" y="1165500"/>
            <a:ext cx="6378600" cy="37791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3"/>
        <p:cNvGrpSpPr/>
        <p:nvPr/>
      </p:nvGrpSpPr>
      <p:grpSpPr>
        <a:xfrm>
          <a:off x="0" y="0"/>
          <a:ext cx="0" cy="0"/>
          <a:chOff x="0" y="0"/>
          <a:chExt cx="0" cy="0"/>
        </a:xfrm>
      </p:grpSpPr>
      <p:sp>
        <p:nvSpPr>
          <p:cNvPr id="84" name="Google Shape;84;p17"/>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85" name="Google Shape;85;p17"/>
          <p:cNvPicPr preferRelativeResize="0"/>
          <p:nvPr/>
        </p:nvPicPr>
        <p:blipFill>
          <a:blip r:embed="rId3">
            <a:alphaModFix/>
          </a:blip>
          <a:stretch>
            <a:fillRect/>
          </a:stretch>
        </p:blipFill>
        <p:spPr>
          <a:xfrm>
            <a:off x="1275475" y="1193925"/>
            <a:ext cx="6593025" cy="3821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9"/>
        <p:cNvGrpSpPr/>
        <p:nvPr/>
      </p:nvGrpSpPr>
      <p:grpSpPr>
        <a:xfrm>
          <a:off x="0" y="0"/>
          <a:ext cx="0" cy="0"/>
          <a:chOff x="0" y="0"/>
          <a:chExt cx="0" cy="0"/>
        </a:xfrm>
      </p:grpSpPr>
      <p:sp>
        <p:nvSpPr>
          <p:cNvPr id="90" name="Google Shape;90;p18"/>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91" name="Google Shape;91;p18"/>
          <p:cNvPicPr preferRelativeResize="0"/>
          <p:nvPr/>
        </p:nvPicPr>
        <p:blipFill>
          <a:blip r:embed="rId3">
            <a:alphaModFix/>
          </a:blip>
          <a:stretch>
            <a:fillRect/>
          </a:stretch>
        </p:blipFill>
        <p:spPr>
          <a:xfrm>
            <a:off x="1259638" y="1179675"/>
            <a:ext cx="6624725" cy="37222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5"/>
        <p:cNvGrpSpPr/>
        <p:nvPr/>
      </p:nvGrpSpPr>
      <p:grpSpPr>
        <a:xfrm>
          <a:off x="0" y="0"/>
          <a:ext cx="0" cy="0"/>
          <a:chOff x="0" y="0"/>
          <a:chExt cx="0" cy="0"/>
        </a:xfrm>
      </p:grpSpPr>
      <p:sp>
        <p:nvSpPr>
          <p:cNvPr id="96" name="Google Shape;96;p19"/>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97" name="Google Shape;97;p19"/>
          <p:cNvPicPr preferRelativeResize="0"/>
          <p:nvPr/>
        </p:nvPicPr>
        <p:blipFill>
          <a:blip r:embed="rId3">
            <a:alphaModFix/>
          </a:blip>
          <a:stretch>
            <a:fillRect/>
          </a:stretch>
        </p:blipFill>
        <p:spPr>
          <a:xfrm>
            <a:off x="1691650" y="1208125"/>
            <a:ext cx="5760700" cy="37506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1"/>
        <p:cNvGrpSpPr/>
        <p:nvPr/>
      </p:nvGrpSpPr>
      <p:grpSpPr>
        <a:xfrm>
          <a:off x="0" y="0"/>
          <a:ext cx="0" cy="0"/>
          <a:chOff x="0" y="0"/>
          <a:chExt cx="0" cy="0"/>
        </a:xfrm>
      </p:grpSpPr>
      <p:sp>
        <p:nvSpPr>
          <p:cNvPr id="102" name="Google Shape;102;p20"/>
          <p:cNvSpPr txBox="1"/>
          <p:nvPr/>
        </p:nvSpPr>
        <p:spPr>
          <a:xfrm>
            <a:off x="900450" y="170500"/>
            <a:ext cx="7343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100">
                <a:latin typeface="Comfortaa"/>
                <a:ea typeface="Comfortaa"/>
                <a:cs typeface="Comfortaa"/>
                <a:sym typeface="Comfortaa"/>
              </a:rPr>
              <a:t>Relaxing places...</a:t>
            </a:r>
            <a:endParaRPr sz="4100">
              <a:latin typeface="Comfortaa"/>
              <a:ea typeface="Comfortaa"/>
              <a:cs typeface="Comfortaa"/>
              <a:sym typeface="Comfortaa"/>
            </a:endParaRPr>
          </a:p>
        </p:txBody>
      </p:sp>
      <p:pic>
        <p:nvPicPr>
          <p:cNvPr id="103" name="Google Shape;103;p20"/>
          <p:cNvPicPr preferRelativeResize="0"/>
          <p:nvPr/>
        </p:nvPicPr>
        <p:blipFill>
          <a:blip r:embed="rId3">
            <a:alphaModFix/>
          </a:blip>
          <a:stretch>
            <a:fillRect/>
          </a:stretch>
        </p:blipFill>
        <p:spPr>
          <a:xfrm>
            <a:off x="1260650" y="1208125"/>
            <a:ext cx="6494650" cy="3637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7"/>
        <p:cNvGrpSpPr/>
        <p:nvPr/>
      </p:nvGrpSpPr>
      <p:grpSpPr>
        <a:xfrm>
          <a:off x="0" y="0"/>
          <a:ext cx="0" cy="0"/>
          <a:chOff x="0" y="0"/>
          <a:chExt cx="0" cy="0"/>
        </a:xfrm>
      </p:grpSpPr>
      <p:sp>
        <p:nvSpPr>
          <p:cNvPr id="108" name="Google Shape;108;p21"/>
          <p:cNvSpPr txBox="1"/>
          <p:nvPr/>
        </p:nvSpPr>
        <p:spPr>
          <a:xfrm>
            <a:off x="900450" y="85250"/>
            <a:ext cx="7343100" cy="12219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400">
                <a:latin typeface="Comfortaa"/>
                <a:ea typeface="Comfortaa"/>
                <a:cs typeface="Comfortaa"/>
                <a:sym typeface="Comfortaa"/>
              </a:rPr>
              <a:t>* What place did you think was the most relaxing and why?</a:t>
            </a:r>
            <a:endParaRPr sz="2400">
              <a:latin typeface="Comfortaa"/>
              <a:ea typeface="Comfortaa"/>
              <a:cs typeface="Comfortaa"/>
              <a:sym typeface="Comfortaa"/>
            </a:endParaRPr>
          </a:p>
          <a:p>
            <a:pPr marL="0" lvl="0" indent="0" algn="ctr" rtl="0">
              <a:spcBef>
                <a:spcPts val="0"/>
              </a:spcBef>
              <a:spcAft>
                <a:spcPts val="0"/>
              </a:spcAft>
              <a:buNone/>
            </a:pPr>
            <a:r>
              <a:rPr lang="en" sz="2400">
                <a:latin typeface="Comfortaa"/>
                <a:ea typeface="Comfortaa"/>
                <a:cs typeface="Comfortaa"/>
                <a:sym typeface="Comfortaa"/>
              </a:rPr>
              <a:t>* What makes these places relaxing?</a:t>
            </a:r>
            <a:endParaRPr sz="2400">
              <a:latin typeface="Comfortaa"/>
              <a:ea typeface="Comfortaa"/>
              <a:cs typeface="Comfortaa"/>
              <a:sym typeface="Comfortaa"/>
            </a:endParaRPr>
          </a:p>
        </p:txBody>
      </p:sp>
      <p:pic>
        <p:nvPicPr>
          <p:cNvPr id="109" name="Google Shape;109;p21"/>
          <p:cNvPicPr preferRelativeResize="0"/>
          <p:nvPr/>
        </p:nvPicPr>
        <p:blipFill>
          <a:blip r:embed="rId3">
            <a:alphaModFix/>
          </a:blip>
          <a:stretch>
            <a:fillRect/>
          </a:stretch>
        </p:blipFill>
        <p:spPr>
          <a:xfrm>
            <a:off x="3185563" y="3369425"/>
            <a:ext cx="2772902" cy="1552825"/>
          </a:xfrm>
          <a:prstGeom prst="rect">
            <a:avLst/>
          </a:prstGeom>
          <a:noFill/>
          <a:ln>
            <a:noFill/>
          </a:ln>
        </p:spPr>
      </p:pic>
      <p:pic>
        <p:nvPicPr>
          <p:cNvPr id="110" name="Google Shape;110;p21"/>
          <p:cNvPicPr preferRelativeResize="0"/>
          <p:nvPr/>
        </p:nvPicPr>
        <p:blipFill>
          <a:blip r:embed="rId4">
            <a:alphaModFix/>
          </a:blip>
          <a:stretch>
            <a:fillRect/>
          </a:stretch>
        </p:blipFill>
        <p:spPr>
          <a:xfrm>
            <a:off x="469700" y="3391751"/>
            <a:ext cx="2385000" cy="1552824"/>
          </a:xfrm>
          <a:prstGeom prst="rect">
            <a:avLst/>
          </a:prstGeom>
          <a:noFill/>
          <a:ln>
            <a:noFill/>
          </a:ln>
        </p:spPr>
      </p:pic>
      <p:pic>
        <p:nvPicPr>
          <p:cNvPr id="111" name="Google Shape;111;p21"/>
          <p:cNvPicPr preferRelativeResize="0"/>
          <p:nvPr/>
        </p:nvPicPr>
        <p:blipFill>
          <a:blip r:embed="rId5">
            <a:alphaModFix/>
          </a:blip>
          <a:stretch>
            <a:fillRect/>
          </a:stretch>
        </p:blipFill>
        <p:spPr>
          <a:xfrm>
            <a:off x="469699" y="1605550"/>
            <a:ext cx="2377026" cy="1335600"/>
          </a:xfrm>
          <a:prstGeom prst="rect">
            <a:avLst/>
          </a:prstGeom>
          <a:noFill/>
          <a:ln>
            <a:noFill/>
          </a:ln>
        </p:spPr>
      </p:pic>
      <p:pic>
        <p:nvPicPr>
          <p:cNvPr id="112" name="Google Shape;112;p21"/>
          <p:cNvPicPr preferRelativeResize="0"/>
          <p:nvPr/>
        </p:nvPicPr>
        <p:blipFill>
          <a:blip r:embed="rId6">
            <a:alphaModFix/>
          </a:blip>
          <a:stretch>
            <a:fillRect/>
          </a:stretch>
        </p:blipFill>
        <p:spPr>
          <a:xfrm>
            <a:off x="3307888" y="1605554"/>
            <a:ext cx="2528225" cy="1465521"/>
          </a:xfrm>
          <a:prstGeom prst="rect">
            <a:avLst/>
          </a:prstGeom>
          <a:noFill/>
          <a:ln>
            <a:noFill/>
          </a:ln>
        </p:spPr>
      </p:pic>
      <p:pic>
        <p:nvPicPr>
          <p:cNvPr id="113" name="Google Shape;113;p21"/>
          <p:cNvPicPr preferRelativeResize="0"/>
          <p:nvPr/>
        </p:nvPicPr>
        <p:blipFill>
          <a:blip r:embed="rId7">
            <a:alphaModFix/>
          </a:blip>
          <a:stretch>
            <a:fillRect/>
          </a:stretch>
        </p:blipFill>
        <p:spPr>
          <a:xfrm>
            <a:off x="6435068" y="1464450"/>
            <a:ext cx="2159846" cy="1617800"/>
          </a:xfrm>
          <a:prstGeom prst="rect">
            <a:avLst/>
          </a:prstGeom>
          <a:noFill/>
          <a:ln>
            <a:noFill/>
          </a:ln>
        </p:spPr>
      </p:pic>
      <p:pic>
        <p:nvPicPr>
          <p:cNvPr id="114" name="Google Shape;114;p21"/>
          <p:cNvPicPr preferRelativeResize="0"/>
          <p:nvPr/>
        </p:nvPicPr>
        <p:blipFill>
          <a:blip r:embed="rId8">
            <a:alphaModFix/>
          </a:blip>
          <a:stretch>
            <a:fillRect/>
          </a:stretch>
        </p:blipFill>
        <p:spPr>
          <a:xfrm>
            <a:off x="6416905" y="3359262"/>
            <a:ext cx="2196184" cy="1617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8"/>
        <p:cNvGrpSpPr/>
        <p:nvPr/>
      </p:nvGrpSpPr>
      <p:grpSpPr>
        <a:xfrm>
          <a:off x="0" y="0"/>
          <a:ext cx="0" cy="0"/>
          <a:chOff x="0" y="0"/>
          <a:chExt cx="0" cy="0"/>
        </a:xfrm>
      </p:grpSpPr>
      <p:sp>
        <p:nvSpPr>
          <p:cNvPr id="119" name="Google Shape;119;p22"/>
          <p:cNvSpPr txBox="1"/>
          <p:nvPr/>
        </p:nvSpPr>
        <p:spPr>
          <a:xfrm>
            <a:off x="397825" y="226050"/>
            <a:ext cx="8084700" cy="640800"/>
          </a:xfrm>
          <a:prstGeom prst="rect">
            <a:avLst/>
          </a:prstGeom>
          <a:noFill/>
          <a:ln w="38100" cap="flat" cmpd="sng">
            <a:solidFill>
              <a:srgbClr val="6D9EEB"/>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700">
                <a:latin typeface="Comfortaa"/>
                <a:ea typeface="Comfortaa"/>
                <a:cs typeface="Comfortaa"/>
                <a:sym typeface="Comfortaa"/>
              </a:rPr>
              <a:t>When have you felt worried, angry or upset? </a:t>
            </a:r>
            <a:endParaRPr sz="2700">
              <a:latin typeface="Comfortaa"/>
              <a:ea typeface="Comfortaa"/>
              <a:cs typeface="Comfortaa"/>
              <a:sym typeface="Comfortaa"/>
            </a:endParaRPr>
          </a:p>
        </p:txBody>
      </p:sp>
      <p:sp>
        <p:nvSpPr>
          <p:cNvPr id="120" name="Google Shape;120;p22"/>
          <p:cNvSpPr txBox="1"/>
          <p:nvPr/>
        </p:nvSpPr>
        <p:spPr>
          <a:xfrm>
            <a:off x="397825" y="2571750"/>
            <a:ext cx="8084700" cy="994500"/>
          </a:xfrm>
          <a:prstGeom prst="rect">
            <a:avLst/>
          </a:prstGeom>
          <a:noFill/>
          <a:ln w="38100" cap="flat" cmpd="sng">
            <a:solidFill>
              <a:srgbClr val="6D9EEB"/>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700">
                <a:solidFill>
                  <a:schemeClr val="dk1"/>
                </a:solidFill>
                <a:latin typeface="Comfortaa"/>
                <a:ea typeface="Comfortaa"/>
                <a:cs typeface="Comfortaa"/>
                <a:sym typeface="Comfortaa"/>
              </a:rPr>
              <a:t>What did you think about and how did your body feel?</a:t>
            </a:r>
            <a:endParaRPr sz="2700">
              <a:solidFill>
                <a:schemeClr val="dk1"/>
              </a:solidFill>
              <a:latin typeface="Comfortaa"/>
              <a:ea typeface="Comfortaa"/>
              <a:cs typeface="Comfortaa"/>
              <a:sym typeface="Comfortaa"/>
            </a:endParaRPr>
          </a:p>
        </p:txBody>
      </p:sp>
      <p:pic>
        <p:nvPicPr>
          <p:cNvPr id="121" name="Google Shape;121;p22"/>
          <p:cNvPicPr preferRelativeResize="0"/>
          <p:nvPr/>
        </p:nvPicPr>
        <p:blipFill>
          <a:blip r:embed="rId3">
            <a:alphaModFix/>
          </a:blip>
          <a:stretch>
            <a:fillRect/>
          </a:stretch>
        </p:blipFill>
        <p:spPr>
          <a:xfrm rot="-201547">
            <a:off x="6651925" y="3794438"/>
            <a:ext cx="1467375" cy="1139375"/>
          </a:xfrm>
          <a:prstGeom prst="rect">
            <a:avLst/>
          </a:prstGeom>
          <a:noFill/>
          <a:ln w="38100" cap="flat" cmpd="sng">
            <a:solidFill>
              <a:srgbClr val="9FC5E8"/>
            </a:solidFill>
            <a:prstDash val="solid"/>
            <a:round/>
            <a:headEnd type="none" w="sm" len="sm"/>
            <a:tailEnd type="none" w="sm" len="sm"/>
          </a:ln>
        </p:spPr>
      </p:pic>
      <p:pic>
        <p:nvPicPr>
          <p:cNvPr id="122" name="Google Shape;122;p22"/>
          <p:cNvPicPr preferRelativeResize="0"/>
          <p:nvPr/>
        </p:nvPicPr>
        <p:blipFill rotWithShape="1">
          <a:blip r:embed="rId4">
            <a:alphaModFix/>
          </a:blip>
          <a:srcRect l="57942"/>
          <a:stretch/>
        </p:blipFill>
        <p:spPr>
          <a:xfrm rot="-314397">
            <a:off x="786950" y="3723699"/>
            <a:ext cx="749226" cy="1280853"/>
          </a:xfrm>
          <a:prstGeom prst="rect">
            <a:avLst/>
          </a:prstGeom>
          <a:noFill/>
          <a:ln w="38100" cap="flat" cmpd="sng">
            <a:solidFill>
              <a:srgbClr val="9FC5E8"/>
            </a:solidFill>
            <a:prstDash val="solid"/>
            <a:round/>
            <a:headEnd type="none" w="sm" len="sm"/>
            <a:tailEnd type="none" w="sm" len="sm"/>
          </a:ln>
        </p:spPr>
      </p:pic>
      <p:pic>
        <p:nvPicPr>
          <p:cNvPr id="123" name="Google Shape;123;p22"/>
          <p:cNvPicPr preferRelativeResize="0"/>
          <p:nvPr/>
        </p:nvPicPr>
        <p:blipFill>
          <a:blip r:embed="rId5">
            <a:alphaModFix/>
          </a:blip>
          <a:stretch>
            <a:fillRect/>
          </a:stretch>
        </p:blipFill>
        <p:spPr>
          <a:xfrm>
            <a:off x="2412288" y="3795188"/>
            <a:ext cx="1525021" cy="1137900"/>
          </a:xfrm>
          <a:prstGeom prst="rect">
            <a:avLst/>
          </a:prstGeom>
          <a:noFill/>
          <a:ln w="38100" cap="flat" cmpd="sng">
            <a:solidFill>
              <a:srgbClr val="A4C2F4"/>
            </a:solidFill>
            <a:prstDash val="solid"/>
            <a:round/>
            <a:headEnd type="none" w="sm" len="sm"/>
            <a:tailEnd type="none" w="sm" len="sm"/>
          </a:ln>
        </p:spPr>
      </p:pic>
      <p:pic>
        <p:nvPicPr>
          <p:cNvPr id="124" name="Google Shape;124;p22"/>
          <p:cNvPicPr preferRelativeResize="0"/>
          <p:nvPr/>
        </p:nvPicPr>
        <p:blipFill>
          <a:blip r:embed="rId6">
            <a:alphaModFix/>
          </a:blip>
          <a:stretch>
            <a:fillRect/>
          </a:stretch>
        </p:blipFill>
        <p:spPr>
          <a:xfrm>
            <a:off x="4756500" y="3795175"/>
            <a:ext cx="1459735" cy="1137900"/>
          </a:xfrm>
          <a:prstGeom prst="rect">
            <a:avLst/>
          </a:prstGeom>
          <a:noFill/>
          <a:ln w="38100" cap="flat" cmpd="sng">
            <a:solidFill>
              <a:srgbClr val="A4C2F4"/>
            </a:solidFill>
            <a:prstDash val="solid"/>
            <a:round/>
            <a:headEnd type="none" w="sm" len="sm"/>
            <a:tailEnd type="none" w="sm" len="sm"/>
          </a:ln>
        </p:spPr>
      </p:pic>
      <p:pic>
        <p:nvPicPr>
          <p:cNvPr id="125" name="Google Shape;125;p22"/>
          <p:cNvPicPr preferRelativeResize="0"/>
          <p:nvPr/>
        </p:nvPicPr>
        <p:blipFill>
          <a:blip r:embed="rId7">
            <a:alphaModFix/>
          </a:blip>
          <a:stretch>
            <a:fillRect/>
          </a:stretch>
        </p:blipFill>
        <p:spPr>
          <a:xfrm>
            <a:off x="564475" y="1019250"/>
            <a:ext cx="2333500" cy="1400100"/>
          </a:xfrm>
          <a:prstGeom prst="rect">
            <a:avLst/>
          </a:prstGeom>
          <a:noFill/>
          <a:ln>
            <a:noFill/>
          </a:ln>
        </p:spPr>
      </p:pic>
      <p:pic>
        <p:nvPicPr>
          <p:cNvPr id="126" name="Google Shape;126;p22"/>
          <p:cNvPicPr preferRelativeResize="0"/>
          <p:nvPr/>
        </p:nvPicPr>
        <p:blipFill>
          <a:blip r:embed="rId8">
            <a:alphaModFix/>
          </a:blip>
          <a:stretch>
            <a:fillRect/>
          </a:stretch>
        </p:blipFill>
        <p:spPr>
          <a:xfrm>
            <a:off x="5897100" y="1019250"/>
            <a:ext cx="2500175" cy="1400100"/>
          </a:xfrm>
          <a:prstGeom prst="rect">
            <a:avLst/>
          </a:prstGeom>
          <a:noFill/>
          <a:ln>
            <a:noFill/>
          </a:ln>
        </p:spPr>
      </p:pic>
      <p:pic>
        <p:nvPicPr>
          <p:cNvPr id="127" name="Google Shape;127;p22"/>
          <p:cNvPicPr preferRelativeResize="0"/>
          <p:nvPr/>
        </p:nvPicPr>
        <p:blipFill>
          <a:blip r:embed="rId9">
            <a:alphaModFix/>
          </a:blip>
          <a:stretch>
            <a:fillRect/>
          </a:stretch>
        </p:blipFill>
        <p:spPr>
          <a:xfrm>
            <a:off x="3345560" y="1019247"/>
            <a:ext cx="2103976" cy="14001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1"/>
        <p:cNvGrpSpPr/>
        <p:nvPr/>
      </p:nvGrpSpPr>
      <p:grpSpPr>
        <a:xfrm>
          <a:off x="0" y="0"/>
          <a:ext cx="0" cy="0"/>
          <a:chOff x="0" y="0"/>
          <a:chExt cx="0" cy="0"/>
        </a:xfrm>
      </p:grpSpPr>
      <p:sp>
        <p:nvSpPr>
          <p:cNvPr id="132" name="Google Shape;132;p23"/>
          <p:cNvSpPr txBox="1"/>
          <p:nvPr/>
        </p:nvSpPr>
        <p:spPr>
          <a:xfrm>
            <a:off x="355225" y="198925"/>
            <a:ext cx="8255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000">
                <a:latin typeface="Comfortaa"/>
                <a:ea typeface="Comfortaa"/>
                <a:cs typeface="Comfortaa"/>
                <a:sym typeface="Comfortaa"/>
              </a:rPr>
              <a:t>Visualisation Relaxation</a:t>
            </a:r>
            <a:endParaRPr sz="4000">
              <a:latin typeface="Comfortaa"/>
              <a:ea typeface="Comfortaa"/>
              <a:cs typeface="Comfortaa"/>
              <a:sym typeface="Comfortaa"/>
            </a:endParaRPr>
          </a:p>
        </p:txBody>
      </p:sp>
      <p:pic>
        <p:nvPicPr>
          <p:cNvPr id="133" name="Google Shape;133;p23"/>
          <p:cNvPicPr preferRelativeResize="0"/>
          <p:nvPr/>
        </p:nvPicPr>
        <p:blipFill>
          <a:blip r:embed="rId3">
            <a:alphaModFix/>
          </a:blip>
          <a:stretch>
            <a:fillRect/>
          </a:stretch>
        </p:blipFill>
        <p:spPr>
          <a:xfrm>
            <a:off x="1104900" y="1570888"/>
            <a:ext cx="3467100" cy="1323975"/>
          </a:xfrm>
          <a:prstGeom prst="rect">
            <a:avLst/>
          </a:prstGeom>
          <a:noFill/>
          <a:ln w="38100" cap="flat" cmpd="sng">
            <a:solidFill>
              <a:srgbClr val="9FC5E8"/>
            </a:solidFill>
            <a:prstDash val="solid"/>
            <a:round/>
            <a:headEnd type="none" w="sm" len="sm"/>
            <a:tailEnd type="none" w="sm" len="sm"/>
          </a:ln>
        </p:spPr>
      </p:pic>
      <p:sp>
        <p:nvSpPr>
          <p:cNvPr id="134" name="Google Shape;134;p23"/>
          <p:cNvSpPr txBox="1"/>
          <p:nvPr/>
        </p:nvSpPr>
        <p:spPr>
          <a:xfrm>
            <a:off x="483075" y="3410050"/>
            <a:ext cx="8184300" cy="1563000"/>
          </a:xfrm>
          <a:prstGeom prst="rect">
            <a:avLst/>
          </a:prstGeom>
          <a:noFill/>
          <a:ln w="38100" cap="flat" cmpd="sng">
            <a:solidFill>
              <a:srgbClr val="9FC5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200">
                <a:latin typeface="Comfortaa"/>
                <a:ea typeface="Comfortaa"/>
                <a:cs typeface="Comfortaa"/>
                <a:sym typeface="Comfortaa"/>
              </a:rPr>
              <a:t>We are about to take part in a visualisation exercise. It will mean that we will need to sit comfortably and quietly for about 6 minutes… it is really important that you take part as it will help you to feel relaxed.</a:t>
            </a:r>
            <a:endParaRPr sz="2200">
              <a:latin typeface="Comfortaa"/>
              <a:ea typeface="Comfortaa"/>
              <a:cs typeface="Comfortaa"/>
              <a:sym typeface="Comfortaa"/>
            </a:endParaRPr>
          </a:p>
        </p:txBody>
      </p:sp>
      <p:pic>
        <p:nvPicPr>
          <p:cNvPr id="135" name="Google Shape;135;p23"/>
          <p:cNvPicPr preferRelativeResize="0"/>
          <p:nvPr/>
        </p:nvPicPr>
        <p:blipFill>
          <a:blip r:embed="rId4">
            <a:alphaModFix/>
          </a:blip>
          <a:stretch>
            <a:fillRect/>
          </a:stretch>
        </p:blipFill>
        <p:spPr>
          <a:xfrm>
            <a:off x="5303100" y="1208125"/>
            <a:ext cx="2004381" cy="2049525"/>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9"/>
        <p:cNvGrpSpPr/>
        <p:nvPr/>
      </p:nvGrpSpPr>
      <p:grpSpPr>
        <a:xfrm>
          <a:off x="0" y="0"/>
          <a:ext cx="0" cy="0"/>
          <a:chOff x="0" y="0"/>
          <a:chExt cx="0" cy="0"/>
        </a:xfrm>
      </p:grpSpPr>
      <p:sp>
        <p:nvSpPr>
          <p:cNvPr id="140" name="Google Shape;140;p24"/>
          <p:cNvSpPr txBox="1"/>
          <p:nvPr/>
        </p:nvSpPr>
        <p:spPr>
          <a:xfrm>
            <a:off x="355225" y="198925"/>
            <a:ext cx="8255100" cy="856800"/>
          </a:xfrm>
          <a:prstGeom prst="rect">
            <a:avLst/>
          </a:prstGeom>
          <a:solidFill>
            <a:srgbClr val="D9EAD3"/>
          </a:solid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4000">
                <a:latin typeface="Comfortaa"/>
                <a:ea typeface="Comfortaa"/>
                <a:cs typeface="Comfortaa"/>
                <a:sym typeface="Comfortaa"/>
              </a:rPr>
              <a:t>Visualisation Relaxation</a:t>
            </a:r>
            <a:endParaRPr sz="4000">
              <a:latin typeface="Comfortaa"/>
              <a:ea typeface="Comfortaa"/>
              <a:cs typeface="Comfortaa"/>
              <a:sym typeface="Comfortaa"/>
            </a:endParaRPr>
          </a:p>
        </p:txBody>
      </p:sp>
      <p:pic>
        <p:nvPicPr>
          <p:cNvPr id="141" name="Google Shape;141;p24" descr="Another peaceful guided meditation for kids.&#10;In this Peace Out, we close our eyes and in our minds we can see lots of little stars. We're drawn to one in particular. This is Your Little Star. Whenever we try something new, it burns a little brighter as we learn. We don't need to worry about trying new things. Each time we try, we just shine a little brighter!&#10;🌈 All our videos are ad-free on the Cosmic Kids App! 🌈https://app.cosmickids.com&#10;🎬 The complete Cosmic Kids video library. &#10;📱 View on any computer, TV, smartphone and tablet. &#10;🚸 Safe viewing: no commercials, links or suggested videos. &#10;&#10;- - - - - - - - - - - - -&#10;&#10;✨ Get your FREE Kids Yoga Posture Poster! ✨&#10;https://cosmickids.com/shop/yoga-pose-universe-poster-pdf/&#10;&#10;- - - - - - - - - - - - -&#10;&#10;📗 Learn to teach kids yoga with me! 📗&#10;https://cosmickids.com/learn/&#10;&#10;- - - - - - - - - - - - -&#10;&#10;🎁 Buy Cosmic Kids DVD's, gifts &amp; books! 🎁&#10;https://cosmickids.com/shop/category/books-gifts/&#10;&#10;- - - - - - - - - - - - -&#10;&#10;💝 Lots more at https://cosmickids.com 💝&#10;👉 Instagram: https://instagram.com/cosmickidsyoga&#10;👉 Twitter: https://twitter.com/cosmickidsyoga&#10;👉 Facebook: https://facebook.com/cosmickidsyoga/&#10;👉 Visit our shop: http://cosmickids.com/shop/&#10;&#10;Don't forget to subscribe! http://bit.ly/cosmickidsyoga" title="Peace Out | Guided Meditation for Kids | Your Little Star">
            <a:hlinkClick r:id="rId3"/>
          </p:cNvPr>
          <p:cNvPicPr preferRelativeResize="0"/>
          <p:nvPr/>
        </p:nvPicPr>
        <p:blipFill>
          <a:blip r:embed="rId4">
            <a:alphaModFix/>
          </a:blip>
          <a:stretch>
            <a:fillRect/>
          </a:stretch>
        </p:blipFill>
        <p:spPr>
          <a:xfrm>
            <a:off x="1991813" y="1179725"/>
            <a:ext cx="4981925" cy="37364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5"/>
        <p:cNvGrpSpPr/>
        <p:nvPr/>
      </p:nvGrpSpPr>
      <p:grpSpPr>
        <a:xfrm>
          <a:off x="0" y="0"/>
          <a:ext cx="0" cy="0"/>
          <a:chOff x="0" y="0"/>
          <a:chExt cx="0" cy="0"/>
        </a:xfrm>
      </p:grpSpPr>
      <p:sp>
        <p:nvSpPr>
          <p:cNvPr id="146" name="Google Shape;146;p25"/>
          <p:cNvSpPr txBox="1"/>
          <p:nvPr/>
        </p:nvSpPr>
        <p:spPr>
          <a:xfrm>
            <a:off x="681450" y="287625"/>
            <a:ext cx="7781100" cy="1232700"/>
          </a:xfrm>
          <a:prstGeom prst="rect">
            <a:avLst/>
          </a:prstGeom>
          <a:noFill/>
          <a:ln w="38100" cap="flat" cmpd="sng">
            <a:solidFill>
              <a:srgbClr val="A4C2F4"/>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900">
                <a:latin typeface="Comfortaa"/>
                <a:ea typeface="Comfortaa"/>
                <a:cs typeface="Comfortaa"/>
                <a:sym typeface="Comfortaa"/>
              </a:rPr>
              <a:t>We are going to think about and create where your calm place would be. </a:t>
            </a:r>
            <a:endParaRPr sz="2900">
              <a:latin typeface="Comfortaa"/>
              <a:ea typeface="Comfortaa"/>
              <a:cs typeface="Comfortaa"/>
              <a:sym typeface="Comfortaa"/>
            </a:endParaRPr>
          </a:p>
        </p:txBody>
      </p:sp>
      <p:pic>
        <p:nvPicPr>
          <p:cNvPr id="147" name="Google Shape;147;p25"/>
          <p:cNvPicPr preferRelativeResize="0"/>
          <p:nvPr/>
        </p:nvPicPr>
        <p:blipFill rotWithShape="1">
          <a:blip r:embed="rId3">
            <a:alphaModFix/>
          </a:blip>
          <a:srcRect r="17225"/>
          <a:stretch/>
        </p:blipFill>
        <p:spPr>
          <a:xfrm>
            <a:off x="681450" y="2159100"/>
            <a:ext cx="3445500" cy="2330850"/>
          </a:xfrm>
          <a:prstGeom prst="rect">
            <a:avLst/>
          </a:prstGeom>
          <a:noFill/>
          <a:ln w="38100" cap="flat" cmpd="sng">
            <a:solidFill>
              <a:srgbClr val="A4C2F4"/>
            </a:solidFill>
            <a:prstDash val="solid"/>
            <a:round/>
            <a:headEnd type="none" w="sm" len="sm"/>
            <a:tailEnd type="none" w="sm" len="sm"/>
          </a:ln>
        </p:spPr>
      </p:pic>
      <p:sp>
        <p:nvSpPr>
          <p:cNvPr id="148" name="Google Shape;148;p25"/>
          <p:cNvSpPr txBox="1"/>
          <p:nvPr/>
        </p:nvSpPr>
        <p:spPr>
          <a:xfrm>
            <a:off x="4572000" y="1823625"/>
            <a:ext cx="4024200" cy="3001800"/>
          </a:xfrm>
          <a:prstGeom prst="rect">
            <a:avLst/>
          </a:prstGeom>
          <a:noFill/>
          <a:ln w="38100" cap="flat" cmpd="sng">
            <a:solidFill>
              <a:srgbClr val="A4C2F4"/>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500">
                <a:solidFill>
                  <a:schemeClr val="dk1"/>
                </a:solidFill>
                <a:latin typeface="Comfortaa"/>
                <a:ea typeface="Comfortaa"/>
                <a:cs typeface="Comfortaa"/>
                <a:sym typeface="Comfortaa"/>
              </a:rPr>
              <a:t>Remember to describe your calm place using your senses.</a:t>
            </a:r>
            <a:endParaRPr sz="2500">
              <a:solidFill>
                <a:schemeClr val="dk1"/>
              </a:solidFill>
              <a:latin typeface="Comfortaa"/>
              <a:ea typeface="Comfortaa"/>
              <a:cs typeface="Comfortaa"/>
              <a:sym typeface="Comfortaa"/>
            </a:endParaRPr>
          </a:p>
        </p:txBody>
      </p:sp>
      <p:pic>
        <p:nvPicPr>
          <p:cNvPr id="149" name="Google Shape;149;p25"/>
          <p:cNvPicPr preferRelativeResize="0"/>
          <p:nvPr/>
        </p:nvPicPr>
        <p:blipFill rotWithShape="1">
          <a:blip r:embed="rId4">
            <a:alphaModFix/>
          </a:blip>
          <a:srcRect l="6997" t="5965" r="4318" b="13422"/>
          <a:stretch/>
        </p:blipFill>
        <p:spPr>
          <a:xfrm>
            <a:off x="5511350" y="3148800"/>
            <a:ext cx="2145500" cy="15203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53"/>
        <p:cNvGrpSpPr/>
        <p:nvPr/>
      </p:nvGrpSpPr>
      <p:grpSpPr>
        <a:xfrm>
          <a:off x="0" y="0"/>
          <a:ext cx="0" cy="0"/>
          <a:chOff x="0" y="0"/>
          <a:chExt cx="0" cy="0"/>
        </a:xfrm>
      </p:grpSpPr>
      <p:sp>
        <p:nvSpPr>
          <p:cNvPr id="154" name="Google Shape;154;p26"/>
          <p:cNvSpPr txBox="1"/>
          <p:nvPr/>
        </p:nvSpPr>
        <p:spPr>
          <a:xfrm>
            <a:off x="2067225" y="822425"/>
            <a:ext cx="50298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500">
                <a:latin typeface="Comfortaa"/>
                <a:ea typeface="Comfortaa"/>
                <a:cs typeface="Comfortaa"/>
                <a:sym typeface="Comfortaa"/>
              </a:rPr>
              <a:t>Let’s think about it...</a:t>
            </a:r>
            <a:endParaRPr sz="3500">
              <a:latin typeface="Comfortaa"/>
              <a:ea typeface="Comfortaa"/>
              <a:cs typeface="Comfortaa"/>
              <a:sym typeface="Comfortaa"/>
            </a:endParaRPr>
          </a:p>
        </p:txBody>
      </p:sp>
      <p:pic>
        <p:nvPicPr>
          <p:cNvPr id="155" name="Google Shape;155;p26"/>
          <p:cNvPicPr preferRelativeResize="0"/>
          <p:nvPr/>
        </p:nvPicPr>
        <p:blipFill>
          <a:blip r:embed="rId3">
            <a:alphaModFix/>
          </a:blip>
          <a:stretch>
            <a:fillRect/>
          </a:stretch>
        </p:blipFill>
        <p:spPr>
          <a:xfrm>
            <a:off x="976500" y="2030525"/>
            <a:ext cx="3354125" cy="2232025"/>
          </a:xfrm>
          <a:prstGeom prst="rect">
            <a:avLst/>
          </a:prstGeom>
          <a:noFill/>
          <a:ln w="38100" cap="flat" cmpd="sng">
            <a:solidFill>
              <a:srgbClr val="A4C2F4"/>
            </a:solidFill>
            <a:prstDash val="solid"/>
            <a:round/>
            <a:headEnd type="none" w="sm" len="sm"/>
            <a:tailEnd type="none" w="sm" len="sm"/>
          </a:ln>
        </p:spPr>
      </p:pic>
      <p:pic>
        <p:nvPicPr>
          <p:cNvPr id="156" name="Google Shape;156;p26"/>
          <p:cNvPicPr preferRelativeResize="0"/>
          <p:nvPr/>
        </p:nvPicPr>
        <p:blipFill rotWithShape="1">
          <a:blip r:embed="rId4">
            <a:alphaModFix/>
          </a:blip>
          <a:srcRect r="15569"/>
          <a:stretch/>
        </p:blipFill>
        <p:spPr>
          <a:xfrm>
            <a:off x="4572000" y="2030525"/>
            <a:ext cx="3354125" cy="2232025"/>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438</Words>
  <Application>Microsoft Office PowerPoint</Application>
  <PresentationFormat>On-screen Show (16:9)</PresentationFormat>
  <Paragraphs>36</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Comfortaa</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Brason</dc:creator>
  <cp:lastModifiedBy>Elle.Harding</cp:lastModifiedBy>
  <cp:revision>1</cp:revision>
  <dcterms:modified xsi:type="dcterms:W3CDTF">2020-06-23T09:18:43Z</dcterms:modified>
</cp:coreProperties>
</file>