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7" r:id="rId4"/>
    <p:sldId id="268" r:id="rId5"/>
    <p:sldId id="269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376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792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6884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085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2271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7561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306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721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6671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6892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0F6FC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0F6FC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F6FC6">
                  <a:lumMod val="60000"/>
                  <a:lumOff val="4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293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6708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0F6FC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0F6FC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12039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0087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2887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1022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23C981-22E8-4A68-B08C-2A91E0946127}" type="datetimeFigureOut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23/06/2020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9DD164-0819-41FA-88C2-CD1C02921361}" type="slidenum">
              <a:rPr kumimoji="0" lang="en-GB" sz="900" b="0" i="0" u="none" strike="noStrike" kern="1200" cap="none" spc="0" normalizeH="0" baseline="0" noProof="0" smtClean="0">
                <a:ln>
                  <a:noFill/>
                </a:ln>
                <a:solidFill>
                  <a:srgbClr val="0F6FC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srgbClr val="0F6FC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310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0_1QBQ8Sy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/just-for-fun-alex-scott-l1/zj4pwty" TargetMode="External"/><Relationship Id="rId2" Type="http://schemas.openxmlformats.org/officeDocument/2006/relationships/hyperlink" Target="https://www.bbc.co.uk/teach/supermovers/ks1-pshe-believe-with-naomi-wilkinson/zjchd6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8457" y="2404534"/>
            <a:ext cx="8555546" cy="164630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Key Stage 1</a:t>
            </a:r>
            <a:br>
              <a:rPr lang="en-GB" dirty="0" smtClean="0"/>
            </a:br>
            <a:r>
              <a:rPr lang="en-GB" dirty="0" smtClean="0"/>
              <a:t>PSHE</a:t>
            </a:r>
            <a:br>
              <a:rPr lang="en-GB" dirty="0" smtClean="0"/>
            </a:br>
            <a:r>
              <a:rPr lang="en-GB" dirty="0" smtClean="0"/>
              <a:t>Keeping safe- physical health and exercise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93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384" y="387532"/>
            <a:ext cx="9397396" cy="1320800"/>
          </a:xfrm>
        </p:spPr>
        <p:txBody>
          <a:bodyPr>
            <a:normAutofit/>
          </a:bodyPr>
          <a:lstStyle/>
          <a:p>
            <a:r>
              <a:rPr lang="en-GB" dirty="0" smtClean="0"/>
              <a:t>LO: To understand how exercise can keep my body and mind healthy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384" y="2056086"/>
            <a:ext cx="10948610" cy="3880773"/>
          </a:xfrm>
        </p:spPr>
        <p:txBody>
          <a:bodyPr>
            <a:normAutofit/>
          </a:bodyPr>
          <a:lstStyle/>
          <a:p>
            <a:r>
              <a:rPr lang="en-GB" sz="3200" dirty="0" smtClean="0"/>
              <a:t>TTYP- What are some of the different ways that you like to exercise and be active?</a:t>
            </a:r>
          </a:p>
          <a:p>
            <a:endParaRPr lang="en-GB" sz="3200" dirty="0" smtClean="0"/>
          </a:p>
          <a:p>
            <a:r>
              <a:rPr lang="en-GB" sz="3200" dirty="0" smtClean="0"/>
              <a:t>Did any of you do some exercises with your families whilst you have been at home?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6124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does our body and mind feel before and after exercise?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140" y="1677263"/>
            <a:ext cx="10360780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smtClean="0"/>
              <a:t>As well as being lots of fun, exercise is really important for your amazing body</a:t>
            </a:r>
            <a:endParaRPr lang="en-GB" sz="2400" dirty="0"/>
          </a:p>
          <a:p>
            <a:r>
              <a:rPr lang="en-US" sz="2400" dirty="0"/>
              <a:t>Discuss with </a:t>
            </a:r>
            <a:r>
              <a:rPr lang="en-US" sz="2400" dirty="0" smtClean="0"/>
              <a:t>your </a:t>
            </a:r>
            <a:r>
              <a:rPr lang="en-US" sz="2400" dirty="0"/>
              <a:t>partner how your body </a:t>
            </a:r>
            <a:r>
              <a:rPr lang="en-US" sz="2400" dirty="0" smtClean="0"/>
              <a:t>and mind feels </a:t>
            </a:r>
            <a:r>
              <a:rPr lang="en-US" sz="2400" dirty="0"/>
              <a:t>now you have been sitting down for a while. </a:t>
            </a:r>
            <a:endParaRPr lang="en-US" sz="2400" dirty="0" smtClean="0"/>
          </a:p>
          <a:p>
            <a:r>
              <a:rPr lang="en-US" sz="2400" dirty="0" smtClean="0"/>
              <a:t>Children to feel their heart beat- this is how our heart feels before we do exercise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7963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do some exercises together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50423"/>
            <a:ext cx="8596668" cy="429093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Joe </a:t>
            </a:r>
            <a:r>
              <a:rPr lang="en-GB" dirty="0"/>
              <a:t>Wicks 5 minute workout </a:t>
            </a:r>
            <a:r>
              <a:rPr lang="en-GB" dirty="0">
                <a:hlinkClick r:id="rId2"/>
              </a:rPr>
              <a:t>https://www.youtube.com/watch?v=u0_1QBQ8Syk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0094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820" y="335280"/>
            <a:ext cx="9054494" cy="1320800"/>
          </a:xfrm>
        </p:spPr>
        <p:txBody>
          <a:bodyPr/>
          <a:lstStyle/>
          <a:p>
            <a:r>
              <a:rPr lang="en-GB" dirty="0" smtClean="0"/>
              <a:t>How do you feel after doing our exercises?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574" y="1559697"/>
            <a:ext cx="9498632" cy="4462280"/>
          </a:xfrm>
        </p:spPr>
        <p:txBody>
          <a:bodyPr>
            <a:noAutofit/>
          </a:bodyPr>
          <a:lstStyle/>
          <a:p>
            <a:r>
              <a:rPr lang="en-GB" sz="2400" dirty="0" smtClean="0"/>
              <a:t>Children to now feel their heart rate after doing their exercises</a:t>
            </a:r>
          </a:p>
          <a:p>
            <a:endParaRPr lang="en-US" sz="2400" dirty="0" smtClean="0"/>
          </a:p>
          <a:p>
            <a:r>
              <a:rPr lang="en-US" sz="2400" dirty="0" smtClean="0"/>
              <a:t>Now </a:t>
            </a:r>
            <a:r>
              <a:rPr lang="en-US" sz="2400" dirty="0"/>
              <a:t>TTYP about how your body and mind feels now we have done a little bit of </a:t>
            </a:r>
            <a:r>
              <a:rPr lang="en-US" sz="2400" dirty="0" smtClean="0"/>
              <a:t>exercise</a:t>
            </a: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 smtClean="0"/>
              <a:t>Sometimes when we feel sad, doing some exercise helps us feel a little bit better</a:t>
            </a:r>
          </a:p>
          <a:p>
            <a:r>
              <a:rPr lang="en-GB" sz="2400" dirty="0"/>
              <a:t>When you’re at home and you feel sad or scared, you can do some exercises to make you feel a little bit better</a:t>
            </a:r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370082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228" y="426720"/>
            <a:ext cx="9326880" cy="1067663"/>
          </a:xfrm>
        </p:spPr>
        <p:txBody>
          <a:bodyPr/>
          <a:lstStyle/>
          <a:p>
            <a:r>
              <a:rPr lang="en-GB" dirty="0" smtClean="0"/>
              <a:t>How does exercise help our body and brain?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139" y="1494383"/>
            <a:ext cx="4796004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Brain</a:t>
            </a:r>
            <a:endParaRPr lang="en-US" sz="2800" dirty="0"/>
          </a:p>
          <a:p>
            <a:r>
              <a:rPr lang="en-US" sz="2800" dirty="0" smtClean="0"/>
              <a:t>Exercise </a:t>
            </a:r>
            <a:r>
              <a:rPr lang="en-US" sz="2800" dirty="0"/>
              <a:t>helps your brain to concentrate so that you can </a:t>
            </a:r>
            <a:r>
              <a:rPr lang="en-US" sz="2800" dirty="0" smtClean="0"/>
              <a:t>learn </a:t>
            </a:r>
            <a:r>
              <a:rPr lang="en-US" sz="2800" dirty="0"/>
              <a:t>better. </a:t>
            </a:r>
            <a:endParaRPr lang="en-US" sz="2800" dirty="0" smtClean="0"/>
          </a:p>
          <a:p>
            <a:r>
              <a:rPr lang="en-GB" sz="2800" dirty="0"/>
              <a:t>Makes us feel </a:t>
            </a:r>
            <a:r>
              <a:rPr lang="en-GB" sz="2800" dirty="0" smtClean="0"/>
              <a:t>happier</a:t>
            </a:r>
          </a:p>
          <a:p>
            <a:r>
              <a:rPr lang="en-GB" sz="2800" dirty="0" smtClean="0"/>
              <a:t>Improves </a:t>
            </a:r>
            <a:r>
              <a:rPr lang="en-GB" sz="2800" dirty="0"/>
              <a:t>our sleep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42054" y="1494383"/>
            <a:ext cx="5225797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/>
              <a:t>Body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F6FC6"/>
              </a:buClr>
              <a:buSzPct val="80000"/>
              <a:buFont typeface="Wingdings 3" charset="2"/>
              <a:buChar char=""/>
            </a:pPr>
            <a:r>
              <a:rPr lang="en-GB" sz="2600" dirty="0" smtClean="0"/>
              <a:t>It </a:t>
            </a:r>
            <a:r>
              <a:rPr lang="en-GB" sz="2600" dirty="0"/>
              <a:t>helps us with our </a:t>
            </a:r>
            <a:r>
              <a:rPr lang="en-GB" sz="2600" dirty="0" smtClean="0"/>
              <a:t>weight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F6FC6"/>
              </a:buClr>
              <a:buSzPct val="80000"/>
              <a:buFont typeface="Wingdings 3" charset="2"/>
              <a:buChar char=""/>
            </a:pPr>
            <a:r>
              <a:rPr lang="en-GB" sz="2600" dirty="0" smtClean="0"/>
              <a:t>Keeps </a:t>
            </a:r>
            <a:r>
              <a:rPr lang="en-GB" sz="2600" dirty="0"/>
              <a:t>our bones and muscles </a:t>
            </a:r>
            <a:r>
              <a:rPr lang="en-GB" sz="2600" dirty="0" smtClean="0"/>
              <a:t>strong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F6FC6"/>
              </a:buClr>
              <a:buSzPct val="80000"/>
              <a:buFont typeface="Wingdings 3" charset="2"/>
              <a:buChar char=""/>
            </a:pPr>
            <a:r>
              <a:rPr lang="en-GB" sz="2600" dirty="0" smtClean="0"/>
              <a:t>Helps </a:t>
            </a:r>
            <a:r>
              <a:rPr lang="en-GB" sz="2600" dirty="0"/>
              <a:t>with our movement and </a:t>
            </a:r>
            <a:r>
              <a:rPr lang="en-GB" sz="2600" dirty="0" smtClean="0"/>
              <a:t>co-ordination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F6FC6"/>
              </a:buClr>
              <a:buSzPct val="80000"/>
              <a:buFont typeface="Wingdings 3" charset="2"/>
              <a:buChar char=""/>
            </a:pPr>
            <a:r>
              <a:rPr lang="en-GB" sz="2600" dirty="0" smtClean="0"/>
              <a:t>Helps </a:t>
            </a:r>
            <a:r>
              <a:rPr lang="en-GB" sz="2600" dirty="0"/>
              <a:t>us to have more energy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06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much exercise should we do each day?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9577009" cy="3880773"/>
          </a:xfrm>
        </p:spPr>
        <p:txBody>
          <a:bodyPr/>
          <a:lstStyle/>
          <a:p>
            <a:r>
              <a:rPr lang="en-US" sz="2800" dirty="0"/>
              <a:t>Being active every day is really important. </a:t>
            </a:r>
          </a:p>
          <a:p>
            <a:r>
              <a:rPr lang="en-US" sz="2800" dirty="0"/>
              <a:t>You should try to </a:t>
            </a:r>
            <a:r>
              <a:rPr lang="en-US" sz="2800" dirty="0" smtClean="0"/>
              <a:t>be </a:t>
            </a:r>
            <a:r>
              <a:rPr lang="en-US" sz="2800" dirty="0"/>
              <a:t>active for 60 minutes (or one hour) each day. </a:t>
            </a:r>
          </a:p>
          <a:p>
            <a:r>
              <a:rPr lang="en-US" sz="2800" dirty="0"/>
              <a:t>Remember: This doesn’t have to be all in one go. </a:t>
            </a:r>
          </a:p>
          <a:p>
            <a:r>
              <a:rPr lang="en-GB" altLang="en-US" sz="2800" dirty="0"/>
              <a:t>It doesn’t matter how you choose to exercise, what is important is that you have fun while exercising!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445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exercises can I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13165"/>
            <a:ext cx="8596668" cy="4628198"/>
          </a:xfrm>
        </p:spPr>
        <p:txBody>
          <a:bodyPr/>
          <a:lstStyle/>
          <a:p>
            <a:r>
              <a:rPr lang="en-GB" dirty="0" smtClean="0"/>
              <a:t>TTYP and discuss some exercises you can do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10D3EF-670C-4661-AAC7-A65699E15DD9}"/>
              </a:ext>
            </a:extLst>
          </p:cNvPr>
          <p:cNvGrpSpPr/>
          <p:nvPr/>
        </p:nvGrpSpPr>
        <p:grpSpPr>
          <a:xfrm>
            <a:off x="623775" y="2197301"/>
            <a:ext cx="1833715" cy="1818726"/>
            <a:chOff x="2607223" y="2197301"/>
            <a:chExt cx="1833715" cy="181872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8DA8DC9A-E374-4DAB-A1AF-3D0624ED4F8D}"/>
                </a:ext>
              </a:extLst>
            </p:cNvPr>
            <p:cNvSpPr/>
            <p:nvPr/>
          </p:nvSpPr>
          <p:spPr>
            <a:xfrm>
              <a:off x="2741810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B848F38F-B4EB-4135-8534-E03FD1E80D78}"/>
                </a:ext>
              </a:extLst>
            </p:cNvPr>
            <p:cNvSpPr/>
            <p:nvPr/>
          </p:nvSpPr>
          <p:spPr>
            <a:xfrm>
              <a:off x="2611359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E514907-B14C-4CA4-BAB7-43E2B93CB32E}"/>
                </a:ext>
              </a:extLst>
            </p:cNvPr>
            <p:cNvSpPr>
              <a:spLocks/>
            </p:cNvSpPr>
            <p:nvPr/>
          </p:nvSpPr>
          <p:spPr>
            <a:xfrm rot="17395164">
              <a:off x="2361708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Skipping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482A4AA-1AB7-41DB-BD70-3DC75470EE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867" t="22932" r="26858" b="22928"/>
            <a:stretch/>
          </p:blipFill>
          <p:spPr>
            <a:xfrm>
              <a:off x="2806066" y="2376384"/>
              <a:ext cx="1580921" cy="1580920"/>
            </a:xfrm>
            <a:prstGeom prst="ellipse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5CD7F04-5FB3-4C53-927F-7FF5598C3CFD}"/>
              </a:ext>
            </a:extLst>
          </p:cNvPr>
          <p:cNvGrpSpPr/>
          <p:nvPr/>
        </p:nvGrpSpPr>
        <p:grpSpPr>
          <a:xfrm>
            <a:off x="2631729" y="2197301"/>
            <a:ext cx="1829579" cy="1818726"/>
            <a:chOff x="522496" y="2197301"/>
            <a:chExt cx="1829579" cy="181872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5DB4FB4-CB9E-4B2A-A87A-26F62873248B}"/>
                </a:ext>
              </a:extLst>
            </p:cNvPr>
            <p:cNvSpPr/>
            <p:nvPr/>
          </p:nvSpPr>
          <p:spPr>
            <a:xfrm>
              <a:off x="652947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389D733-1EF7-4CA0-8C85-916BC02EEB2D}"/>
                </a:ext>
              </a:extLst>
            </p:cNvPr>
            <p:cNvSpPr/>
            <p:nvPr/>
          </p:nvSpPr>
          <p:spPr>
            <a:xfrm>
              <a:off x="522496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6C7E043-2392-4736-B6D6-CC1A89FEFF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79" t="23025" r="26880" b="22740"/>
            <a:stretch/>
          </p:blipFill>
          <p:spPr>
            <a:xfrm>
              <a:off x="718851" y="2374135"/>
              <a:ext cx="1575412" cy="1583676"/>
            </a:xfrm>
            <a:prstGeom prst="ellipse">
              <a:avLst/>
            </a:prstGeom>
          </p:spPr>
        </p:pic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A5F1869-039E-4EF1-BC34-3408EFBC2937}"/>
                </a:ext>
              </a:extLst>
            </p:cNvPr>
            <p:cNvSpPr>
              <a:spLocks/>
            </p:cNvSpPr>
            <p:nvPr/>
          </p:nvSpPr>
          <p:spPr>
            <a:xfrm rot="17268259">
              <a:off x="306401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Dancing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C9188D7-9A13-4D0B-B15D-8BAA252BAD55}"/>
              </a:ext>
            </a:extLst>
          </p:cNvPr>
          <p:cNvGrpSpPr/>
          <p:nvPr/>
        </p:nvGrpSpPr>
        <p:grpSpPr>
          <a:xfrm>
            <a:off x="4645878" y="2197301"/>
            <a:ext cx="1833715" cy="1818726"/>
            <a:chOff x="4654267" y="2197301"/>
            <a:chExt cx="1833715" cy="181872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E203D43-D6BB-4424-833A-F8DB6EC4C88F}"/>
                </a:ext>
              </a:extLst>
            </p:cNvPr>
            <p:cNvSpPr/>
            <p:nvPr/>
          </p:nvSpPr>
          <p:spPr>
            <a:xfrm>
              <a:off x="4788854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5D9D8A96-1089-46D4-A7B7-649064E79D7A}"/>
                </a:ext>
              </a:extLst>
            </p:cNvPr>
            <p:cNvSpPr/>
            <p:nvPr/>
          </p:nvSpPr>
          <p:spPr>
            <a:xfrm>
              <a:off x="4658403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62CD8B7-B0AC-4240-B1E5-7B0956B90B73}"/>
                </a:ext>
              </a:extLst>
            </p:cNvPr>
            <p:cNvSpPr>
              <a:spLocks/>
            </p:cNvSpPr>
            <p:nvPr/>
          </p:nvSpPr>
          <p:spPr>
            <a:xfrm rot="17395164">
              <a:off x="4408752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Jumping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68894FD-BB7C-4D51-B446-99D8F6EECD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306" t="22995" r="27487" b="22959"/>
            <a:stretch/>
          </p:blipFill>
          <p:spPr>
            <a:xfrm>
              <a:off x="4855179" y="2376636"/>
              <a:ext cx="1578166" cy="1578168"/>
            </a:xfrm>
            <a:prstGeom prst="ellipse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5F8433-79E7-406E-A148-1AFA35D555A0}"/>
              </a:ext>
            </a:extLst>
          </p:cNvPr>
          <p:cNvGrpSpPr/>
          <p:nvPr/>
        </p:nvGrpSpPr>
        <p:grpSpPr>
          <a:xfrm>
            <a:off x="6636876" y="2197301"/>
            <a:ext cx="1833715" cy="1818726"/>
            <a:chOff x="6695780" y="2197301"/>
            <a:chExt cx="1833715" cy="181872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EC6FDAD-B8D9-43EB-B842-52F4FB02CD71}"/>
                </a:ext>
              </a:extLst>
            </p:cNvPr>
            <p:cNvSpPr/>
            <p:nvPr/>
          </p:nvSpPr>
          <p:spPr>
            <a:xfrm>
              <a:off x="6830367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17A4C82-2A58-41EA-B71D-2546C4D3B3B0}"/>
                </a:ext>
              </a:extLst>
            </p:cNvPr>
            <p:cNvSpPr/>
            <p:nvPr/>
          </p:nvSpPr>
          <p:spPr>
            <a:xfrm>
              <a:off x="6699916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DC142812-8E1A-4D92-878A-0706FCD9B4E1}"/>
                </a:ext>
              </a:extLst>
            </p:cNvPr>
            <p:cNvSpPr>
              <a:spLocks/>
            </p:cNvSpPr>
            <p:nvPr/>
          </p:nvSpPr>
          <p:spPr>
            <a:xfrm rot="17395164">
              <a:off x="6450265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Walking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EBFA1FDF-AF11-4AF3-B022-814A0FA9DA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218" t="24866" r="28508" b="21089"/>
            <a:stretch/>
          </p:blipFill>
          <p:spPr>
            <a:xfrm>
              <a:off x="6888576" y="2379138"/>
              <a:ext cx="1580920" cy="1578166"/>
            </a:xfrm>
            <a:prstGeom prst="ellipse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FFCD40F-6C18-4BE3-B022-69567717EB7C}"/>
              </a:ext>
            </a:extLst>
          </p:cNvPr>
          <p:cNvGrpSpPr/>
          <p:nvPr/>
        </p:nvGrpSpPr>
        <p:grpSpPr>
          <a:xfrm>
            <a:off x="341184" y="3924896"/>
            <a:ext cx="2586448" cy="2632756"/>
            <a:chOff x="234240" y="3924896"/>
            <a:chExt cx="2586448" cy="2632756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ACB803A4-D4AD-4D9A-A9CE-A7220138EE13}"/>
                </a:ext>
              </a:extLst>
            </p:cNvPr>
            <p:cNvSpPr/>
            <p:nvPr/>
          </p:nvSpPr>
          <p:spPr>
            <a:xfrm>
              <a:off x="661336" y="437686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0CB2671-EBA8-466E-BDC1-25192AF65FAD}"/>
                </a:ext>
              </a:extLst>
            </p:cNvPr>
            <p:cNvSpPr/>
            <p:nvPr/>
          </p:nvSpPr>
          <p:spPr>
            <a:xfrm>
              <a:off x="541191" y="4263692"/>
              <a:ext cx="1105896" cy="16337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2EFE226F-FFD6-470E-BDEE-844CF3E43A1D}"/>
                </a:ext>
              </a:extLst>
            </p:cNvPr>
            <p:cNvSpPr>
              <a:spLocks/>
            </p:cNvSpPr>
            <p:nvPr/>
          </p:nvSpPr>
          <p:spPr>
            <a:xfrm rot="17395164">
              <a:off x="211086" y="3948050"/>
              <a:ext cx="2632756" cy="2586448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0365581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Playing with a ball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3A945ABD-99DA-4337-BCFC-C98EF5B777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07" t="27188" r="27493" b="17545"/>
            <a:stretch/>
          </p:blipFill>
          <p:spPr>
            <a:xfrm>
              <a:off x="725613" y="4458357"/>
              <a:ext cx="1566764" cy="1598336"/>
            </a:xfrm>
            <a:prstGeom prst="ellipse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71114EF-D3B3-4D3E-B30D-CD1C681B11D0}"/>
              </a:ext>
            </a:extLst>
          </p:cNvPr>
          <p:cNvGrpSpPr/>
          <p:nvPr/>
        </p:nvGrpSpPr>
        <p:grpSpPr>
          <a:xfrm>
            <a:off x="2590839" y="4244932"/>
            <a:ext cx="1881757" cy="1835092"/>
            <a:chOff x="2556678" y="4244932"/>
            <a:chExt cx="1881757" cy="1835092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A040CC4-1B07-4C04-BE6E-C470AAEFBE7A}"/>
                </a:ext>
              </a:extLst>
            </p:cNvPr>
            <p:cNvSpPr/>
            <p:nvPr/>
          </p:nvSpPr>
          <p:spPr>
            <a:xfrm>
              <a:off x="2739307" y="4380896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A898AE1-8042-44CA-8EDD-87211FFBF1FC}"/>
                </a:ext>
              </a:extLst>
            </p:cNvPr>
            <p:cNvSpPr/>
            <p:nvPr/>
          </p:nvSpPr>
          <p:spPr>
            <a:xfrm>
              <a:off x="2608856" y="4496499"/>
              <a:ext cx="1412987" cy="11828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65165441-1D3D-441F-83C0-25ECB6A9B6F7}"/>
                </a:ext>
              </a:extLst>
            </p:cNvPr>
            <p:cNvSpPr>
              <a:spLocks/>
            </p:cNvSpPr>
            <p:nvPr/>
          </p:nvSpPr>
          <p:spPr>
            <a:xfrm rot="17395164">
              <a:off x="2315007" y="4486603"/>
              <a:ext cx="1558428" cy="107508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Swimming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B091BFCE-E256-41FD-A910-5D64B7C7C8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62" t="23966" r="26697" b="21800"/>
            <a:stretch/>
          </p:blipFill>
          <p:spPr>
            <a:xfrm>
              <a:off x="2805422" y="4441918"/>
              <a:ext cx="1583675" cy="1583675"/>
            </a:xfrm>
            <a:prstGeom prst="ellipse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A93AEE5-48BB-40B1-A169-252AB3A087D2}"/>
              </a:ext>
            </a:extLst>
          </p:cNvPr>
          <p:cNvGrpSpPr/>
          <p:nvPr/>
        </p:nvGrpSpPr>
        <p:grpSpPr>
          <a:xfrm>
            <a:off x="4371093" y="3924896"/>
            <a:ext cx="2586448" cy="2632756"/>
            <a:chOff x="4371093" y="3924896"/>
            <a:chExt cx="2586448" cy="2632756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3E5B90C2-7330-42D1-8E59-B0C4BD51D2A9}"/>
                </a:ext>
              </a:extLst>
            </p:cNvPr>
            <p:cNvSpPr/>
            <p:nvPr/>
          </p:nvSpPr>
          <p:spPr>
            <a:xfrm>
              <a:off x="4788854" y="437686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D538366A-9AB4-4C0D-9C79-5DCADE1ABD47}"/>
                </a:ext>
              </a:extLst>
            </p:cNvPr>
            <p:cNvGrpSpPr/>
            <p:nvPr/>
          </p:nvGrpSpPr>
          <p:grpSpPr>
            <a:xfrm>
              <a:off x="4371093" y="3924896"/>
              <a:ext cx="2586448" cy="2632756"/>
              <a:chOff x="4379482" y="3924896"/>
              <a:chExt cx="2586448" cy="2632756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100DBDCD-0AB8-4B9C-97B5-BBE699DAF477}"/>
                  </a:ext>
                </a:extLst>
              </p:cNvPr>
              <p:cNvSpPr/>
              <p:nvPr/>
            </p:nvSpPr>
            <p:spPr>
              <a:xfrm>
                <a:off x="4658403" y="4505632"/>
                <a:ext cx="1412987" cy="106932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9347DC2B-9DFF-4A84-9A14-224E2B650C7A}"/>
                  </a:ext>
                </a:extLst>
              </p:cNvPr>
              <p:cNvSpPr/>
              <p:nvPr/>
            </p:nvSpPr>
            <p:spPr>
              <a:xfrm>
                <a:off x="4546788" y="4392091"/>
                <a:ext cx="1008640" cy="128732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51C50E86-97C9-4EE6-BBD2-024CEC5D911B}"/>
                  </a:ext>
                </a:extLst>
              </p:cNvPr>
              <p:cNvSpPr>
                <a:spLocks/>
              </p:cNvSpPr>
              <p:nvPr/>
            </p:nvSpPr>
            <p:spPr>
              <a:xfrm rot="17395164">
                <a:off x="4356328" y="3948050"/>
                <a:ext cx="2632756" cy="2586448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ArchUp">
                  <a:avLst>
                    <a:gd name="adj" fmla="val 10365581"/>
                  </a:avLst>
                </a:prstTxWarp>
                <a:spAutoFit/>
              </a:bodyPr>
              <a:lstStyle/>
              <a:p>
                <a:pPr algn="ctr"/>
                <a:r>
                  <a:rPr lang="en-GB" altLang="en-US" dirty="0">
                    <a:solidFill>
                      <a:schemeClr val="tx1"/>
                    </a:solidFill>
                  </a:rPr>
                  <a:t>Riding a bike</a:t>
                </a:r>
              </a:p>
            </p:txBody>
          </p:sp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65341BF3-5121-4E63-B7B9-DFDF618935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258" t="24839" r="28534" b="21021"/>
              <a:stretch/>
            </p:blipFill>
            <p:spPr>
              <a:xfrm>
                <a:off x="4837794" y="4443296"/>
                <a:ext cx="1578167" cy="1580921"/>
              </a:xfrm>
              <a:prstGeom prst="ellipse">
                <a:avLst/>
              </a:prstGeom>
            </p:spPr>
          </p:pic>
        </p:grp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441FE9F-6F28-415D-BDC6-A2446C30E22E}"/>
              </a:ext>
            </a:extLst>
          </p:cNvPr>
          <p:cNvGrpSpPr/>
          <p:nvPr/>
        </p:nvGrpSpPr>
        <p:grpSpPr>
          <a:xfrm>
            <a:off x="6636876" y="4261298"/>
            <a:ext cx="1833715" cy="1818726"/>
            <a:chOff x="6695780" y="4261298"/>
            <a:chExt cx="1833715" cy="1818726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48BE50A4-F929-4E82-BA7A-C9F6523D9332}"/>
                </a:ext>
              </a:extLst>
            </p:cNvPr>
            <p:cNvSpPr/>
            <p:nvPr/>
          </p:nvSpPr>
          <p:spPr>
            <a:xfrm>
              <a:off x="6830367" y="4380896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7B20693-5CFD-4410-AB72-9B7AB0899887}"/>
                </a:ext>
              </a:extLst>
            </p:cNvPr>
            <p:cNvSpPr/>
            <p:nvPr/>
          </p:nvSpPr>
          <p:spPr>
            <a:xfrm>
              <a:off x="6699916" y="4509659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F32E29E3-21A3-43B5-BF2A-6DE0673B6A17}"/>
                </a:ext>
              </a:extLst>
            </p:cNvPr>
            <p:cNvSpPr>
              <a:spLocks/>
            </p:cNvSpPr>
            <p:nvPr/>
          </p:nvSpPr>
          <p:spPr>
            <a:xfrm rot="17395164">
              <a:off x="6450265" y="4506813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Running</a:t>
              </a:r>
            </a:p>
          </p:txBody>
        </p: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EB5D17BF-13C1-496A-8842-251E0904F5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96" t="22978" r="27630" b="22883"/>
            <a:stretch/>
          </p:blipFill>
          <p:spPr>
            <a:xfrm>
              <a:off x="6904376" y="4435972"/>
              <a:ext cx="1572657" cy="1580921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054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things we can do keep our body and mind stay healthy</a:t>
            </a:r>
            <a:endParaRPr lang="en-GB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2CE1290-38D3-4A0C-BA09-83ACC44F2257}"/>
              </a:ext>
            </a:extLst>
          </p:cNvPr>
          <p:cNvGrpSpPr/>
          <p:nvPr/>
        </p:nvGrpSpPr>
        <p:grpSpPr>
          <a:xfrm>
            <a:off x="677334" y="1930400"/>
            <a:ext cx="2004970" cy="3314156"/>
            <a:chOff x="545284" y="3037488"/>
            <a:chExt cx="2004970" cy="3314156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AF3E725-CC14-4EB5-A235-E5125350AB1E}"/>
                </a:ext>
              </a:extLst>
            </p:cNvPr>
            <p:cNvSpPr/>
            <p:nvPr/>
          </p:nvSpPr>
          <p:spPr>
            <a:xfrm>
              <a:off x="2214694" y="3037488"/>
              <a:ext cx="334203" cy="361232"/>
            </a:xfrm>
            <a:prstGeom prst="rect">
              <a:avLst/>
            </a:prstGeom>
            <a:solidFill>
              <a:srgbClr val="9CDA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: Rounded Corners 22">
              <a:extLst>
                <a:ext uri="{FF2B5EF4-FFF2-40B4-BE49-F238E27FC236}">
                  <a16:creationId xmlns:a16="http://schemas.microsoft.com/office/drawing/2014/main" id="{FF724F1F-B583-40D8-9F39-76235A5A8940}"/>
                </a:ext>
              </a:extLst>
            </p:cNvPr>
            <p:cNvSpPr/>
            <p:nvPr/>
          </p:nvSpPr>
          <p:spPr>
            <a:xfrm>
              <a:off x="2214694" y="5914238"/>
              <a:ext cx="334203" cy="437406"/>
            </a:xfrm>
            <a:prstGeom prst="roundRect">
              <a:avLst/>
            </a:prstGeom>
            <a:solidFill>
              <a:srgbClr val="9AC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3A807C0-7FE7-4BB4-93E8-6F6FD687F1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120"/>
            <a:stretch/>
          </p:blipFill>
          <p:spPr>
            <a:xfrm>
              <a:off x="545285" y="3037488"/>
              <a:ext cx="1998848" cy="3296200"/>
            </a:xfrm>
            <a:prstGeom prst="roundRect">
              <a:avLst>
                <a:gd name="adj" fmla="val 5335"/>
              </a:avLst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7DAD52A-3F91-4C83-AF47-C8686C3AF3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26" r="35677"/>
            <a:stretch/>
          </p:blipFill>
          <p:spPr>
            <a:xfrm>
              <a:off x="545284" y="3529186"/>
              <a:ext cx="2004970" cy="2580577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F019643-F5E3-4CA2-BA38-F4376F28EDBD}"/>
              </a:ext>
            </a:extLst>
          </p:cNvPr>
          <p:cNvGrpSpPr/>
          <p:nvPr/>
        </p:nvGrpSpPr>
        <p:grpSpPr>
          <a:xfrm>
            <a:off x="3155346" y="1767191"/>
            <a:ext cx="2028778" cy="3296200"/>
            <a:chOff x="2538126" y="3037489"/>
            <a:chExt cx="2028778" cy="3296200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5011025E-AF0E-4421-B4F5-69D4AFA4B7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64" r="47037" b="4502"/>
            <a:stretch/>
          </p:blipFill>
          <p:spPr>
            <a:xfrm>
              <a:off x="2538126" y="3037489"/>
              <a:ext cx="2028778" cy="3296200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C159790-A609-4CC7-8BF4-586BD4B93C3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8893" y="4051883"/>
              <a:ext cx="1612218" cy="157335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E0B5425-0530-46E1-8868-93F3CF8AB6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7" t="30881" r="59282" b="47527"/>
            <a:stretch/>
          </p:blipFill>
          <p:spPr>
            <a:xfrm>
              <a:off x="2570439" y="5266801"/>
              <a:ext cx="1990672" cy="1047945"/>
            </a:xfrm>
            <a:prstGeom prst="rect">
              <a:avLst/>
            </a:prstGeom>
          </p:spPr>
        </p:pic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D0936BBA-8DFA-4194-B7D6-B07A36812680}"/>
              </a:ext>
            </a:extLst>
          </p:cNvPr>
          <p:cNvSpPr/>
          <p:nvPr/>
        </p:nvSpPr>
        <p:spPr>
          <a:xfrm>
            <a:off x="3187659" y="5335114"/>
            <a:ext cx="2020392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Drink plenty 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of water.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A43A5D9-6878-4AF7-B622-54254A506C62}"/>
              </a:ext>
            </a:extLst>
          </p:cNvPr>
          <p:cNvSpPr/>
          <p:nvPr/>
        </p:nvSpPr>
        <p:spPr>
          <a:xfrm>
            <a:off x="689294" y="5357066"/>
            <a:ext cx="2015625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Eat a 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balanced diet.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374D093-F278-4283-AC18-B3C187EA57A7}"/>
              </a:ext>
            </a:extLst>
          </p:cNvPr>
          <p:cNvGrpSpPr/>
          <p:nvPr/>
        </p:nvGrpSpPr>
        <p:grpSpPr>
          <a:xfrm>
            <a:off x="5895166" y="1748246"/>
            <a:ext cx="2024712" cy="3296202"/>
            <a:chOff x="4569286" y="3037487"/>
            <a:chExt cx="2024712" cy="3296202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C459C9E-7EC5-4607-86C4-58F51A9B89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42" t="305" r="44555"/>
            <a:stretch/>
          </p:blipFill>
          <p:spPr>
            <a:xfrm>
              <a:off x="4569286" y="3037487"/>
              <a:ext cx="2024712" cy="329620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47EB91B1-E945-437F-BC2B-364CD4BFF1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39" t="-789" r="-68" b="-1"/>
            <a:stretch/>
          </p:blipFill>
          <p:spPr>
            <a:xfrm>
              <a:off x="4588443" y="3573035"/>
              <a:ext cx="2005429" cy="2760654"/>
            </a:xfrm>
            <a:prstGeom prst="rect">
              <a:avLst/>
            </a:prstGeom>
          </p:spPr>
        </p:pic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885C459D-67E8-463B-92F2-D5602BBC0281}"/>
              </a:ext>
            </a:extLst>
          </p:cNvPr>
          <p:cNvSpPr/>
          <p:nvPr/>
        </p:nvSpPr>
        <p:spPr>
          <a:xfrm>
            <a:off x="6039525" y="5284340"/>
            <a:ext cx="1996913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Keep your body and teeth clean. 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E410619-7DF9-4C29-B8D2-325CE4940BE3}"/>
              </a:ext>
            </a:extLst>
          </p:cNvPr>
          <p:cNvGrpSpPr/>
          <p:nvPr/>
        </p:nvGrpSpPr>
        <p:grpSpPr>
          <a:xfrm>
            <a:off x="8130463" y="1785664"/>
            <a:ext cx="2125652" cy="3314157"/>
            <a:chOff x="6559745" y="3037487"/>
            <a:chExt cx="2043619" cy="3314157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26B38E4F-DE1A-4E2F-91ED-36173A884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859" t="10417" r="4302" b="18054"/>
            <a:stretch/>
          </p:blipFill>
          <p:spPr>
            <a:xfrm>
              <a:off x="6559745" y="3037487"/>
              <a:ext cx="2043619" cy="3296201"/>
            </a:xfrm>
            <a:prstGeom prst="roundRect">
              <a:avLst>
                <a:gd name="adj" fmla="val 5517"/>
              </a:avLst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93B539FA-4CD8-4626-AA01-52A21B4B9B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325" t="-4161" r="4912" b="21835"/>
            <a:stretch/>
          </p:blipFill>
          <p:spPr>
            <a:xfrm>
              <a:off x="6562127" y="3836126"/>
              <a:ext cx="2039763" cy="2515518"/>
            </a:xfrm>
            <a:prstGeom prst="rect">
              <a:avLst/>
            </a:prstGeom>
          </p:spPr>
        </p:pic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D2C5B946-D614-4AAF-A2B8-0F5F6C31D630}"/>
              </a:ext>
            </a:extLst>
          </p:cNvPr>
          <p:cNvSpPr/>
          <p:nvPr/>
        </p:nvSpPr>
        <p:spPr>
          <a:xfrm>
            <a:off x="8258421" y="5289664"/>
            <a:ext cx="2031163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Get plenty 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prstClr val="white"/>
                </a:solidFill>
                <a:latin typeface="Twinkl"/>
              </a:rPr>
              <a:t>of sleep. </a:t>
            </a:r>
          </a:p>
        </p:txBody>
      </p:sp>
    </p:spTree>
    <p:extLst>
      <p:ext uri="{BB962C8B-B14F-4D97-AF65-F5344CB8AC3E}">
        <p14:creationId xmlns:p14="http://schemas.microsoft.com/office/powerpoint/2010/main" val="396267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40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finish with some </a:t>
            </a:r>
            <a:r>
              <a:rPr lang="en-GB" dirty="0" err="1" smtClean="0"/>
              <a:t>supermovers</a:t>
            </a:r>
            <a:r>
              <a:rPr lang="en-GB" dirty="0" smtClean="0"/>
              <a:t>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Supermovers</a:t>
            </a:r>
            <a:r>
              <a:rPr lang="en-GB" dirty="0" smtClean="0"/>
              <a:t>- Believe-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www.bbc.co.uk/teach/supermovers/ks1-pshe-believe-with-naomi-wilkinson/zjchd6f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https://www.bbc.co.uk/teach/supermovers/just-for-fun-alex-scott-l1/zj4pwty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03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410</Words>
  <Application>Microsoft Office PowerPoint</Application>
  <PresentationFormat>Widescreen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Trebuchet MS</vt:lpstr>
      <vt:lpstr>Twinkl</vt:lpstr>
      <vt:lpstr>Wingdings 3</vt:lpstr>
      <vt:lpstr>Facet</vt:lpstr>
      <vt:lpstr>Key Stage 1 PSHE Keeping safe- physical health and exercise</vt:lpstr>
      <vt:lpstr>LO: To understand how exercise can keep my body and mind healthy</vt:lpstr>
      <vt:lpstr>How does our body and mind feel before and after exercise?</vt:lpstr>
      <vt:lpstr>Let’s do some exercises together</vt:lpstr>
      <vt:lpstr>How do you feel after doing our exercises?</vt:lpstr>
      <vt:lpstr>How does exercise help our body and brain?</vt:lpstr>
      <vt:lpstr>How much exercise should we do each day?</vt:lpstr>
      <vt:lpstr>What exercises can I do?</vt:lpstr>
      <vt:lpstr>Other things we can do keep our body and mind stay healthy</vt:lpstr>
      <vt:lpstr>Let’s finish with some supermovers!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Lower key stage 2 PSHE Keeping safe- physical health</dc:title>
  <dc:creator>Leah Taylor</dc:creator>
  <cp:lastModifiedBy>Elle.Harding</cp:lastModifiedBy>
  <cp:revision>33</cp:revision>
  <dcterms:created xsi:type="dcterms:W3CDTF">2020-04-27T13:37:15Z</dcterms:created>
  <dcterms:modified xsi:type="dcterms:W3CDTF">2020-06-23T09:58:49Z</dcterms:modified>
</cp:coreProperties>
</file>