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6858000" cy="9144000"/>
  <p:embeddedFontLst>
    <p:embeddedFont>
      <p:font typeface="Comfortaa" panose="020B0604020202020204" charset="0"/>
      <p:regular r:id="rId9"/>
      <p:bold r:id="rId10"/>
    </p:embeddedFont>
    <p:embeddedFont>
      <p:font typeface="Caveat" panose="020B0604020202020204" charset="0"/>
      <p:regular r:id="rId11"/>
      <p:bold r:id="rId1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 section of the plan.</a:t>
            </a:r>
            <a:endParaRPr/>
          </a:p>
          <a:p>
            <a:pPr marL="0" lvl="0" indent="0" algn="l" rtl="0">
              <a:spcBef>
                <a:spcPts val="0"/>
              </a:spcBef>
              <a:spcAft>
                <a:spcPts val="0"/>
              </a:spcAft>
              <a:buNone/>
            </a:pPr>
            <a:r>
              <a:rPr lang="en"/>
              <a:t>Role play surprised to see a mystery box in your classroom - discuss in talk partners what could be inside?</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7741867be3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7741867be3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2 section of plan. </a:t>
            </a:r>
            <a:endParaRPr/>
          </a:p>
          <a:p>
            <a:pPr marL="0" lvl="0" indent="0" algn="l" rtl="0">
              <a:spcBef>
                <a:spcPts val="0"/>
              </a:spcBef>
              <a:spcAft>
                <a:spcPts val="0"/>
              </a:spcAft>
              <a:buNone/>
            </a:pPr>
            <a:r>
              <a:rPr lang="en"/>
              <a:t>As a class, discuss and scribe on board the feelings when anticipating what might be inside the parcel (e.g. happy, excited, nervous) </a:t>
            </a:r>
            <a:endParaRPr/>
          </a:p>
          <a:p>
            <a:pPr marL="0" lvl="0" indent="0" algn="l" rtl="0">
              <a:spcBef>
                <a:spcPts val="0"/>
              </a:spcBef>
              <a:spcAft>
                <a:spcPts val="0"/>
              </a:spcAft>
              <a:buNone/>
            </a:pPr>
            <a:r>
              <a:rPr lang="en"/>
              <a:t>Then once the parcel has been opened and nothing is inside, discuss and scribe on board the feelings again (e.g. sad, confused, surprised, disappointed)</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775ab1bb3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775ab1bb3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3 section of plan.</a:t>
            </a:r>
            <a:endParaRPr/>
          </a:p>
          <a:p>
            <a:pPr marL="0" lvl="0" indent="0" algn="l" rtl="0">
              <a:spcBef>
                <a:spcPts val="0"/>
              </a:spcBef>
              <a:spcAft>
                <a:spcPts val="0"/>
              </a:spcAft>
              <a:buNone/>
            </a:pPr>
            <a:r>
              <a:rPr lang="en"/>
              <a:t>Discuss examples such cancelled birthday party, not getting the lunch they were hoping for, not getting the present they were hoping for, getting sent to bed early, a play date being cancelled etc. - Discuss what they could do to feel better?</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775ab4d06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775ab4d06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4 section of plan. </a:t>
            </a:r>
            <a:endParaRPr/>
          </a:p>
          <a:p>
            <a:pPr marL="0" lvl="0" indent="0" algn="l" rtl="0">
              <a:spcBef>
                <a:spcPts val="0"/>
              </a:spcBef>
              <a:spcAft>
                <a:spcPts val="0"/>
              </a:spcAft>
              <a:buNone/>
            </a:pPr>
            <a:r>
              <a:rPr lang="en"/>
              <a:t>Explain the sorting game - pass the bag/basket around the circle to music or a song - whoever it lands on reads the scenario and as a class discuss if it would make the person feel happy or disappointed.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775ab4d067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775ab4d067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5 section of plan. </a:t>
            </a:r>
            <a:endParaRPr/>
          </a:p>
          <a:p>
            <a:pPr marL="0" lvl="0" indent="0" algn="l" rtl="0">
              <a:spcBef>
                <a:spcPts val="0"/>
              </a:spcBef>
              <a:spcAft>
                <a:spcPts val="0"/>
              </a:spcAft>
              <a:buNone/>
            </a:pPr>
            <a:r>
              <a:rPr lang="en"/>
              <a:t>You may wish you pre-write some sentence starters on post-it notes for any children who may need additional support. </a:t>
            </a:r>
            <a:endParaRPr/>
          </a:p>
          <a:p>
            <a:pPr marL="0" lvl="0" indent="0" algn="l" rtl="0">
              <a:spcBef>
                <a:spcPts val="0"/>
              </a:spcBef>
              <a:spcAft>
                <a:spcPts val="0"/>
              </a:spcAft>
              <a:buNone/>
            </a:pPr>
            <a:r>
              <a:rPr lang="en"/>
              <a:t>When finished encourage chn to stick their post-it on the flipchart - use this as a talking point to emphasise that disappointment is a normal emotion and something that we are likely to all experience in our lives.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775ab1bb3d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775ab1bb3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6 section of plan. </a:t>
            </a:r>
            <a:endParaRPr/>
          </a:p>
          <a:p>
            <a:pPr marL="0" lvl="0" indent="0" algn="l" rtl="0">
              <a:spcBef>
                <a:spcPts val="0"/>
              </a:spcBef>
              <a:spcAft>
                <a:spcPts val="0"/>
              </a:spcAft>
              <a:buNone/>
            </a:pPr>
            <a:r>
              <a:rPr lang="en"/>
              <a:t>Read and discuss the poem - How is the hippopotamus feeling? Why is the hippopotamus disappointed? What could he do to make himself feel better?</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
        <p:cNvGrpSpPr/>
        <p:nvPr/>
      </p:nvGrpSpPr>
      <p:grpSpPr>
        <a:xfrm>
          <a:off x="0" y="0"/>
          <a:ext cx="0" cy="0"/>
          <a:chOff x="0" y="0"/>
          <a:chExt cx="0" cy="0"/>
        </a:xfrm>
      </p:grpSpPr>
      <p:sp>
        <p:nvSpPr>
          <p:cNvPr id="54" name="Google Shape;54;p13"/>
          <p:cNvSpPr txBox="1"/>
          <p:nvPr/>
        </p:nvSpPr>
        <p:spPr>
          <a:xfrm>
            <a:off x="326800" y="292175"/>
            <a:ext cx="4830900" cy="531900"/>
          </a:xfrm>
          <a:prstGeom prst="rect">
            <a:avLst/>
          </a:prstGeom>
          <a:solidFill>
            <a:srgbClr val="9FC5E8"/>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b="1">
                <a:latin typeface="Comfortaa"/>
                <a:ea typeface="Comfortaa"/>
                <a:cs typeface="Comfortaa"/>
                <a:sym typeface="Comfortaa"/>
              </a:rPr>
              <a:t>Dealing with Disappointment </a:t>
            </a:r>
            <a:endParaRPr sz="2400" b="1">
              <a:latin typeface="Comfortaa"/>
              <a:ea typeface="Comfortaa"/>
              <a:cs typeface="Comfortaa"/>
              <a:sym typeface="Comfortaa"/>
            </a:endParaRPr>
          </a:p>
        </p:txBody>
      </p:sp>
      <p:sp>
        <p:nvSpPr>
          <p:cNvPr id="55" name="Google Shape;55;p13"/>
          <p:cNvSpPr txBox="1"/>
          <p:nvPr/>
        </p:nvSpPr>
        <p:spPr>
          <a:xfrm>
            <a:off x="7482725" y="292175"/>
            <a:ext cx="1335600" cy="531900"/>
          </a:xfrm>
          <a:prstGeom prst="rect">
            <a:avLst/>
          </a:prstGeom>
          <a:solidFill>
            <a:srgbClr val="FFFF00"/>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b="1">
                <a:latin typeface="Comfortaa"/>
                <a:ea typeface="Comfortaa"/>
                <a:cs typeface="Comfortaa"/>
                <a:sym typeface="Comfortaa"/>
              </a:rPr>
              <a:t>Yr 1 &amp; 2</a:t>
            </a:r>
            <a:endParaRPr sz="2400" b="1">
              <a:latin typeface="Comfortaa"/>
              <a:ea typeface="Comfortaa"/>
              <a:cs typeface="Comfortaa"/>
              <a:sym typeface="Comfortaa"/>
            </a:endParaRPr>
          </a:p>
        </p:txBody>
      </p:sp>
      <p:pic>
        <p:nvPicPr>
          <p:cNvPr id="56" name="Google Shape;56;p13"/>
          <p:cNvPicPr preferRelativeResize="0"/>
          <p:nvPr/>
        </p:nvPicPr>
        <p:blipFill>
          <a:blip r:embed="rId3">
            <a:alphaModFix/>
          </a:blip>
          <a:stretch>
            <a:fillRect/>
          </a:stretch>
        </p:blipFill>
        <p:spPr>
          <a:xfrm>
            <a:off x="715575" y="1081675"/>
            <a:ext cx="4053350" cy="3877125"/>
          </a:xfrm>
          <a:prstGeom prst="rect">
            <a:avLst/>
          </a:prstGeom>
          <a:noFill/>
          <a:ln>
            <a:noFill/>
          </a:ln>
        </p:spPr>
      </p:pic>
      <p:pic>
        <p:nvPicPr>
          <p:cNvPr id="57" name="Google Shape;57;p13"/>
          <p:cNvPicPr preferRelativeResize="0"/>
          <p:nvPr/>
        </p:nvPicPr>
        <p:blipFill>
          <a:blip r:embed="rId4">
            <a:alphaModFix/>
          </a:blip>
          <a:stretch>
            <a:fillRect/>
          </a:stretch>
        </p:blipFill>
        <p:spPr>
          <a:xfrm>
            <a:off x="5404425" y="1012925"/>
            <a:ext cx="3101297" cy="4014624"/>
          </a:xfrm>
          <a:prstGeom prst="rect">
            <a:avLst/>
          </a:prstGeom>
          <a:noFill/>
          <a:ln>
            <a:noFill/>
          </a:ln>
        </p:spPr>
      </p:pic>
      <p:sp>
        <p:nvSpPr>
          <p:cNvPr id="58" name="Google Shape;58;p13"/>
          <p:cNvSpPr txBox="1"/>
          <p:nvPr/>
        </p:nvSpPr>
        <p:spPr>
          <a:xfrm>
            <a:off x="5852700" y="1562925"/>
            <a:ext cx="17592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800">
                <a:latin typeface="Comfortaa"/>
                <a:ea typeface="Comfortaa"/>
                <a:cs typeface="Comfortaa"/>
                <a:sym typeface="Comfortaa"/>
              </a:rPr>
              <a:t>What could be inside?</a:t>
            </a:r>
            <a:endParaRPr sz="1800">
              <a:latin typeface="Comfortaa"/>
              <a:ea typeface="Comfortaa"/>
              <a:cs typeface="Comfortaa"/>
              <a:sym typeface="Comforta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62"/>
        <p:cNvGrpSpPr/>
        <p:nvPr/>
      </p:nvGrpSpPr>
      <p:grpSpPr>
        <a:xfrm>
          <a:off x="0" y="0"/>
          <a:ext cx="0" cy="0"/>
          <a:chOff x="0" y="0"/>
          <a:chExt cx="0" cy="0"/>
        </a:xfrm>
      </p:grpSpPr>
      <p:pic>
        <p:nvPicPr>
          <p:cNvPr id="63" name="Google Shape;63;p14"/>
          <p:cNvPicPr preferRelativeResize="0"/>
          <p:nvPr/>
        </p:nvPicPr>
        <p:blipFill rotWithShape="1">
          <a:blip r:embed="rId3">
            <a:alphaModFix/>
          </a:blip>
          <a:srcRect l="27692" t="26643" r="28420" b="25709"/>
          <a:stretch/>
        </p:blipFill>
        <p:spPr>
          <a:xfrm>
            <a:off x="574038" y="131425"/>
            <a:ext cx="7995925" cy="4880650"/>
          </a:xfrm>
          <a:prstGeom prst="rect">
            <a:avLst/>
          </a:prstGeom>
          <a:noFill/>
          <a:ln w="28575" cap="flat" cmpd="sng">
            <a:solidFill>
              <a:srgbClr val="A4C2F4"/>
            </a:solidFill>
            <a:prstDash val="solid"/>
            <a:round/>
            <a:headEnd type="none" w="sm" len="sm"/>
            <a:tailEnd type="none" w="sm" len="sm"/>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67"/>
        <p:cNvGrpSpPr/>
        <p:nvPr/>
      </p:nvGrpSpPr>
      <p:grpSpPr>
        <a:xfrm>
          <a:off x="0" y="0"/>
          <a:ext cx="0" cy="0"/>
          <a:chOff x="0" y="0"/>
          <a:chExt cx="0" cy="0"/>
        </a:xfrm>
      </p:grpSpPr>
      <p:sp>
        <p:nvSpPr>
          <p:cNvPr id="68" name="Google Shape;68;p15"/>
          <p:cNvSpPr txBox="1"/>
          <p:nvPr/>
        </p:nvSpPr>
        <p:spPr>
          <a:xfrm>
            <a:off x="216750" y="85250"/>
            <a:ext cx="8727900" cy="1420800"/>
          </a:xfrm>
          <a:prstGeom prst="rect">
            <a:avLst/>
          </a:prstGeom>
          <a:solidFill>
            <a:srgbClr val="C9DAF8"/>
          </a:solidFill>
          <a:ln w="38100" cap="flat" cmpd="sng">
            <a:solidFill>
              <a:srgbClr val="4A86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300" b="1">
                <a:solidFill>
                  <a:srgbClr val="4A86E8"/>
                </a:solidFill>
                <a:latin typeface="Comfortaa"/>
                <a:ea typeface="Comfortaa"/>
                <a:cs typeface="Comfortaa"/>
                <a:sym typeface="Comfortaa"/>
              </a:rPr>
              <a:t>What is disappointment?</a:t>
            </a:r>
            <a:endParaRPr sz="2300" b="1">
              <a:solidFill>
                <a:srgbClr val="4A86E8"/>
              </a:solidFill>
              <a:latin typeface="Comfortaa"/>
              <a:ea typeface="Comfortaa"/>
              <a:cs typeface="Comfortaa"/>
              <a:sym typeface="Comfortaa"/>
            </a:endParaRPr>
          </a:p>
          <a:p>
            <a:pPr marL="0" lvl="0" indent="0" algn="ctr" rtl="0">
              <a:spcBef>
                <a:spcPts val="0"/>
              </a:spcBef>
              <a:spcAft>
                <a:spcPts val="0"/>
              </a:spcAft>
              <a:buNone/>
            </a:pPr>
            <a:r>
              <a:rPr lang="en" sz="1900">
                <a:latin typeface="Comfortaa"/>
                <a:ea typeface="Comfortaa"/>
                <a:cs typeface="Comfortaa"/>
                <a:sym typeface="Comfortaa"/>
              </a:rPr>
              <a:t>Disappointment is when you feel sad about not achieving what you set out to achieve or an event not going the way you wanted it to go. Most people will feel disappointment at some point in their life. </a:t>
            </a:r>
            <a:endParaRPr sz="1900">
              <a:latin typeface="Comfortaa"/>
              <a:ea typeface="Comfortaa"/>
              <a:cs typeface="Comfortaa"/>
              <a:sym typeface="Comfortaa"/>
            </a:endParaRPr>
          </a:p>
          <a:p>
            <a:pPr marL="0" lvl="0" indent="0" algn="l" rtl="0">
              <a:spcBef>
                <a:spcPts val="0"/>
              </a:spcBef>
              <a:spcAft>
                <a:spcPts val="0"/>
              </a:spcAft>
              <a:buNone/>
            </a:pPr>
            <a:endParaRPr sz="2400">
              <a:latin typeface="Comfortaa"/>
              <a:ea typeface="Comfortaa"/>
              <a:cs typeface="Comfortaa"/>
              <a:sym typeface="Comfortaa"/>
            </a:endParaRPr>
          </a:p>
        </p:txBody>
      </p:sp>
      <p:pic>
        <p:nvPicPr>
          <p:cNvPr id="69" name="Google Shape;69;p15"/>
          <p:cNvPicPr preferRelativeResize="0"/>
          <p:nvPr/>
        </p:nvPicPr>
        <p:blipFill>
          <a:blip r:embed="rId3">
            <a:alphaModFix/>
          </a:blip>
          <a:stretch>
            <a:fillRect/>
          </a:stretch>
        </p:blipFill>
        <p:spPr>
          <a:xfrm rot="-548283">
            <a:off x="288804" y="2919577"/>
            <a:ext cx="3345292" cy="1873372"/>
          </a:xfrm>
          <a:prstGeom prst="rect">
            <a:avLst/>
          </a:prstGeom>
          <a:noFill/>
          <a:ln w="38100" cap="flat" cmpd="sng">
            <a:solidFill>
              <a:srgbClr val="9FC5E8"/>
            </a:solidFill>
            <a:prstDash val="solid"/>
            <a:round/>
            <a:headEnd type="none" w="sm" len="sm"/>
            <a:tailEnd type="none" w="sm" len="sm"/>
          </a:ln>
        </p:spPr>
      </p:pic>
      <p:pic>
        <p:nvPicPr>
          <p:cNvPr id="70" name="Google Shape;70;p15"/>
          <p:cNvPicPr preferRelativeResize="0"/>
          <p:nvPr/>
        </p:nvPicPr>
        <p:blipFill>
          <a:blip r:embed="rId4">
            <a:alphaModFix/>
          </a:blip>
          <a:stretch>
            <a:fillRect/>
          </a:stretch>
        </p:blipFill>
        <p:spPr>
          <a:xfrm rot="676457">
            <a:off x="5351100" y="2909631"/>
            <a:ext cx="3380823" cy="1893264"/>
          </a:xfrm>
          <a:prstGeom prst="rect">
            <a:avLst/>
          </a:prstGeom>
          <a:noFill/>
          <a:ln w="38100" cap="flat" cmpd="sng">
            <a:solidFill>
              <a:srgbClr val="A4C2F4"/>
            </a:solidFill>
            <a:prstDash val="solid"/>
            <a:round/>
            <a:headEnd type="none" w="sm" len="sm"/>
            <a:tailEnd type="none" w="sm" len="sm"/>
          </a:ln>
        </p:spPr>
      </p:pic>
      <p:pic>
        <p:nvPicPr>
          <p:cNvPr id="71" name="Google Shape;71;p15"/>
          <p:cNvPicPr preferRelativeResize="0"/>
          <p:nvPr/>
        </p:nvPicPr>
        <p:blipFill>
          <a:blip r:embed="rId5">
            <a:alphaModFix/>
          </a:blip>
          <a:stretch>
            <a:fillRect/>
          </a:stretch>
        </p:blipFill>
        <p:spPr>
          <a:xfrm>
            <a:off x="3304325" y="2993125"/>
            <a:ext cx="2628900" cy="1743075"/>
          </a:xfrm>
          <a:prstGeom prst="rect">
            <a:avLst/>
          </a:prstGeom>
          <a:noFill/>
          <a:ln w="38100" cap="flat" cmpd="sng">
            <a:solidFill>
              <a:srgbClr val="A4C2F4"/>
            </a:solidFill>
            <a:prstDash val="solid"/>
            <a:round/>
            <a:headEnd type="none" w="sm" len="sm"/>
            <a:tailEnd type="none" w="sm" len="sm"/>
          </a:ln>
        </p:spPr>
      </p:pic>
      <p:cxnSp>
        <p:nvCxnSpPr>
          <p:cNvPr id="72" name="Google Shape;72;p15"/>
          <p:cNvCxnSpPr/>
          <p:nvPr/>
        </p:nvCxnSpPr>
        <p:spPr>
          <a:xfrm flipH="1">
            <a:off x="572575" y="2514825"/>
            <a:ext cx="2600100" cy="2699700"/>
          </a:xfrm>
          <a:prstGeom prst="straightConnector1">
            <a:avLst/>
          </a:prstGeom>
          <a:noFill/>
          <a:ln w="76200" cap="flat" cmpd="sng">
            <a:solidFill>
              <a:srgbClr val="FF0000"/>
            </a:solidFill>
            <a:prstDash val="solid"/>
            <a:round/>
            <a:headEnd type="none" w="med" len="med"/>
            <a:tailEnd type="none" w="med" len="med"/>
          </a:ln>
        </p:spPr>
      </p:cxnSp>
      <p:cxnSp>
        <p:nvCxnSpPr>
          <p:cNvPr id="73" name="Google Shape;73;p15"/>
          <p:cNvCxnSpPr/>
          <p:nvPr/>
        </p:nvCxnSpPr>
        <p:spPr>
          <a:xfrm>
            <a:off x="291950" y="3005025"/>
            <a:ext cx="3349500" cy="1626900"/>
          </a:xfrm>
          <a:prstGeom prst="straightConnector1">
            <a:avLst/>
          </a:prstGeom>
          <a:noFill/>
          <a:ln w="76200" cap="flat" cmpd="sng">
            <a:solidFill>
              <a:srgbClr val="FF0000"/>
            </a:solidFill>
            <a:prstDash val="solid"/>
            <a:round/>
            <a:headEnd type="none" w="med" len="med"/>
            <a:tailEnd type="none" w="med" len="med"/>
          </a:ln>
        </p:spPr>
      </p:cxnSp>
      <p:sp>
        <p:nvSpPr>
          <p:cNvPr id="74" name="Google Shape;74;p15"/>
          <p:cNvSpPr txBox="1"/>
          <p:nvPr/>
        </p:nvSpPr>
        <p:spPr>
          <a:xfrm>
            <a:off x="254825" y="1725225"/>
            <a:ext cx="8727900" cy="789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400">
                <a:solidFill>
                  <a:schemeClr val="dk1"/>
                </a:solidFill>
                <a:latin typeface="Comfortaa"/>
                <a:ea typeface="Comfortaa"/>
                <a:cs typeface="Comfortaa"/>
                <a:sym typeface="Comfortaa"/>
              </a:rPr>
              <a:t>Can you think of a time when you have felt disappointed?</a:t>
            </a:r>
            <a:endParaRPr sz="2400">
              <a:solidFill>
                <a:schemeClr val="dk1"/>
              </a:solidFill>
              <a:latin typeface="Comfortaa"/>
              <a:ea typeface="Comfortaa"/>
              <a:cs typeface="Comfortaa"/>
              <a:sym typeface="Comforta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8"/>
        <p:cNvGrpSpPr/>
        <p:nvPr/>
      </p:nvGrpSpPr>
      <p:grpSpPr>
        <a:xfrm>
          <a:off x="0" y="0"/>
          <a:ext cx="0" cy="0"/>
          <a:chOff x="0" y="0"/>
          <a:chExt cx="0" cy="0"/>
        </a:xfrm>
      </p:grpSpPr>
      <p:pic>
        <p:nvPicPr>
          <p:cNvPr id="79" name="Google Shape;79;p16"/>
          <p:cNvPicPr preferRelativeResize="0"/>
          <p:nvPr/>
        </p:nvPicPr>
        <p:blipFill>
          <a:blip r:embed="rId3">
            <a:alphaModFix/>
          </a:blip>
          <a:stretch>
            <a:fillRect/>
          </a:stretch>
        </p:blipFill>
        <p:spPr>
          <a:xfrm>
            <a:off x="4302025" y="844600"/>
            <a:ext cx="2523382" cy="1890075"/>
          </a:xfrm>
          <a:prstGeom prst="rect">
            <a:avLst/>
          </a:prstGeom>
          <a:noFill/>
          <a:ln w="38100" cap="flat" cmpd="sng">
            <a:solidFill>
              <a:srgbClr val="A4C2F4"/>
            </a:solidFill>
            <a:prstDash val="solid"/>
            <a:round/>
            <a:headEnd type="none" w="sm" len="sm"/>
            <a:tailEnd type="none" w="sm" len="sm"/>
          </a:ln>
        </p:spPr>
      </p:pic>
      <p:pic>
        <p:nvPicPr>
          <p:cNvPr id="80" name="Google Shape;80;p16"/>
          <p:cNvPicPr preferRelativeResize="0"/>
          <p:nvPr/>
        </p:nvPicPr>
        <p:blipFill>
          <a:blip r:embed="rId4">
            <a:alphaModFix/>
          </a:blip>
          <a:stretch>
            <a:fillRect/>
          </a:stretch>
        </p:blipFill>
        <p:spPr>
          <a:xfrm>
            <a:off x="1757950" y="864212"/>
            <a:ext cx="2405150" cy="1850850"/>
          </a:xfrm>
          <a:prstGeom prst="rect">
            <a:avLst/>
          </a:prstGeom>
          <a:noFill/>
          <a:ln w="38100" cap="flat" cmpd="sng">
            <a:solidFill>
              <a:srgbClr val="A4C2F4"/>
            </a:solidFill>
            <a:prstDash val="solid"/>
            <a:round/>
            <a:headEnd type="none" w="sm" len="sm"/>
            <a:tailEnd type="none" w="sm" len="sm"/>
          </a:ln>
        </p:spPr>
      </p:pic>
      <p:sp>
        <p:nvSpPr>
          <p:cNvPr id="81" name="Google Shape;81;p16"/>
          <p:cNvSpPr txBox="1"/>
          <p:nvPr/>
        </p:nvSpPr>
        <p:spPr>
          <a:xfrm>
            <a:off x="1477675" y="85250"/>
            <a:ext cx="5839800" cy="85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200">
                <a:latin typeface="Comfortaa"/>
                <a:ea typeface="Comfortaa"/>
                <a:cs typeface="Comfortaa"/>
                <a:sym typeface="Comfortaa"/>
              </a:rPr>
              <a:t>Let’s play a sorting game...</a:t>
            </a:r>
            <a:endParaRPr sz="3200">
              <a:latin typeface="Comfortaa"/>
              <a:ea typeface="Comfortaa"/>
              <a:cs typeface="Comfortaa"/>
              <a:sym typeface="Comfortaa"/>
            </a:endParaRPr>
          </a:p>
        </p:txBody>
      </p:sp>
      <p:sp>
        <p:nvSpPr>
          <p:cNvPr id="82" name="Google Shape;82;p16"/>
          <p:cNvSpPr txBox="1"/>
          <p:nvPr/>
        </p:nvSpPr>
        <p:spPr>
          <a:xfrm>
            <a:off x="266850" y="2715050"/>
            <a:ext cx="86103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700">
                <a:latin typeface="Comfortaa"/>
                <a:ea typeface="Comfortaa"/>
                <a:cs typeface="Comfortaa"/>
                <a:sym typeface="Comfortaa"/>
              </a:rPr>
              <a:t>We need to decide if the scenarios would make the person feel…</a:t>
            </a:r>
            <a:endParaRPr sz="2700">
              <a:latin typeface="Comfortaa"/>
              <a:ea typeface="Comfortaa"/>
              <a:cs typeface="Comfortaa"/>
              <a:sym typeface="Comfortaa"/>
            </a:endParaRPr>
          </a:p>
          <a:p>
            <a:pPr marL="0" lvl="0" indent="0" algn="ctr" rtl="0">
              <a:spcBef>
                <a:spcPts val="0"/>
              </a:spcBef>
              <a:spcAft>
                <a:spcPts val="0"/>
              </a:spcAft>
              <a:buNone/>
            </a:pPr>
            <a:endParaRPr sz="2700">
              <a:latin typeface="Comfortaa"/>
              <a:ea typeface="Comfortaa"/>
              <a:cs typeface="Comfortaa"/>
              <a:sym typeface="Comfortaa"/>
            </a:endParaRPr>
          </a:p>
          <a:p>
            <a:pPr marL="0" lvl="0" indent="0" algn="ctr" rtl="0">
              <a:spcBef>
                <a:spcPts val="0"/>
              </a:spcBef>
              <a:spcAft>
                <a:spcPts val="0"/>
              </a:spcAft>
              <a:buNone/>
            </a:pPr>
            <a:r>
              <a:rPr lang="en" sz="2700">
                <a:latin typeface="Comfortaa"/>
                <a:ea typeface="Comfortaa"/>
                <a:cs typeface="Comfortaa"/>
                <a:sym typeface="Comfortaa"/>
              </a:rPr>
              <a:t>OR</a:t>
            </a:r>
            <a:endParaRPr sz="2700">
              <a:latin typeface="Comfortaa"/>
              <a:ea typeface="Comfortaa"/>
              <a:cs typeface="Comfortaa"/>
              <a:sym typeface="Comfortaa"/>
            </a:endParaRPr>
          </a:p>
        </p:txBody>
      </p:sp>
      <p:pic>
        <p:nvPicPr>
          <p:cNvPr id="83" name="Google Shape;83;p16"/>
          <p:cNvPicPr preferRelativeResize="0"/>
          <p:nvPr/>
        </p:nvPicPr>
        <p:blipFill rotWithShape="1">
          <a:blip r:embed="rId5">
            <a:alphaModFix/>
          </a:blip>
          <a:srcRect l="12976" r="10377"/>
          <a:stretch/>
        </p:blipFill>
        <p:spPr>
          <a:xfrm>
            <a:off x="1108275" y="3495300"/>
            <a:ext cx="1702675" cy="1491900"/>
          </a:xfrm>
          <a:prstGeom prst="rect">
            <a:avLst/>
          </a:prstGeom>
          <a:noFill/>
          <a:ln>
            <a:noFill/>
          </a:ln>
        </p:spPr>
      </p:pic>
      <p:pic>
        <p:nvPicPr>
          <p:cNvPr id="84" name="Google Shape;84;p16"/>
          <p:cNvPicPr preferRelativeResize="0"/>
          <p:nvPr/>
        </p:nvPicPr>
        <p:blipFill rotWithShape="1">
          <a:blip r:embed="rId6">
            <a:alphaModFix/>
          </a:blip>
          <a:srcRect l="8801" r="12545"/>
          <a:stretch/>
        </p:blipFill>
        <p:spPr>
          <a:xfrm>
            <a:off x="6507525" y="3495300"/>
            <a:ext cx="1763370" cy="14919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8"/>
        <p:cNvGrpSpPr/>
        <p:nvPr/>
      </p:nvGrpSpPr>
      <p:grpSpPr>
        <a:xfrm>
          <a:off x="0" y="0"/>
          <a:ext cx="0" cy="0"/>
          <a:chOff x="0" y="0"/>
          <a:chExt cx="0" cy="0"/>
        </a:xfrm>
      </p:grpSpPr>
      <p:pic>
        <p:nvPicPr>
          <p:cNvPr id="89" name="Google Shape;89;p17"/>
          <p:cNvPicPr preferRelativeResize="0"/>
          <p:nvPr/>
        </p:nvPicPr>
        <p:blipFill>
          <a:blip r:embed="rId3">
            <a:alphaModFix/>
          </a:blip>
          <a:stretch>
            <a:fillRect/>
          </a:stretch>
        </p:blipFill>
        <p:spPr>
          <a:xfrm>
            <a:off x="4798600" y="1615875"/>
            <a:ext cx="3699450" cy="2760350"/>
          </a:xfrm>
          <a:prstGeom prst="rect">
            <a:avLst/>
          </a:prstGeom>
          <a:noFill/>
          <a:ln w="38100" cap="flat" cmpd="sng">
            <a:solidFill>
              <a:srgbClr val="A4C2F4"/>
            </a:solidFill>
            <a:prstDash val="solid"/>
            <a:round/>
            <a:headEnd type="none" w="sm" len="sm"/>
            <a:tailEnd type="none" w="sm" len="sm"/>
          </a:ln>
        </p:spPr>
      </p:pic>
      <p:pic>
        <p:nvPicPr>
          <p:cNvPr id="90" name="Google Shape;90;p17"/>
          <p:cNvPicPr preferRelativeResize="0"/>
          <p:nvPr/>
        </p:nvPicPr>
        <p:blipFill>
          <a:blip r:embed="rId4">
            <a:alphaModFix/>
          </a:blip>
          <a:stretch>
            <a:fillRect/>
          </a:stretch>
        </p:blipFill>
        <p:spPr>
          <a:xfrm>
            <a:off x="749150" y="1615875"/>
            <a:ext cx="3363025" cy="2817200"/>
          </a:xfrm>
          <a:prstGeom prst="rect">
            <a:avLst/>
          </a:prstGeom>
          <a:noFill/>
          <a:ln w="38100" cap="flat" cmpd="sng">
            <a:solidFill>
              <a:srgbClr val="A4C2F4"/>
            </a:solidFill>
            <a:prstDash val="solid"/>
            <a:round/>
            <a:headEnd type="none" w="sm" len="sm"/>
            <a:tailEnd type="none" w="sm" len="sm"/>
          </a:ln>
        </p:spPr>
      </p:pic>
      <p:sp>
        <p:nvSpPr>
          <p:cNvPr id="91" name="Google Shape;91;p17"/>
          <p:cNvSpPr txBox="1"/>
          <p:nvPr/>
        </p:nvSpPr>
        <p:spPr>
          <a:xfrm>
            <a:off x="1875525" y="355225"/>
            <a:ext cx="5626500" cy="99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a:latin typeface="Caveat"/>
                <a:ea typeface="Caveat"/>
                <a:cs typeface="Caveat"/>
                <a:sym typeface="Caveat"/>
              </a:rPr>
              <a:t>I felt disappointed when....</a:t>
            </a:r>
            <a:endParaRPr sz="4500">
              <a:latin typeface="Caveat"/>
              <a:ea typeface="Caveat"/>
              <a:cs typeface="Caveat"/>
              <a:sym typeface="Cavea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5"/>
        <p:cNvGrpSpPr/>
        <p:nvPr/>
      </p:nvGrpSpPr>
      <p:grpSpPr>
        <a:xfrm>
          <a:off x="0" y="0"/>
          <a:ext cx="0" cy="0"/>
          <a:chOff x="0" y="0"/>
          <a:chExt cx="0" cy="0"/>
        </a:xfrm>
      </p:grpSpPr>
      <p:sp>
        <p:nvSpPr>
          <p:cNvPr id="96" name="Google Shape;96;p18"/>
          <p:cNvSpPr txBox="1"/>
          <p:nvPr/>
        </p:nvSpPr>
        <p:spPr>
          <a:xfrm>
            <a:off x="366300" y="0"/>
            <a:ext cx="42057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900" b="1" u="sng">
                <a:solidFill>
                  <a:srgbClr val="444444"/>
                </a:solidFill>
                <a:latin typeface="Comfortaa"/>
                <a:ea typeface="Comfortaa"/>
                <a:cs typeface="Comfortaa"/>
                <a:sym typeface="Comfortaa"/>
              </a:rPr>
              <a:t>The Hippopotamus's Birthday</a:t>
            </a:r>
            <a:endParaRPr sz="1900" b="1" u="sng">
              <a:solidFill>
                <a:srgbClr val="444444"/>
              </a:solidFill>
              <a:latin typeface="Comfortaa"/>
              <a:ea typeface="Comfortaa"/>
              <a:cs typeface="Comfortaa"/>
              <a:sym typeface="Comfortaa"/>
            </a:endParaRPr>
          </a:p>
          <a:p>
            <a:pPr marL="0" lvl="0" indent="0" algn="ctr" rtl="0">
              <a:spcBef>
                <a:spcPts val="0"/>
              </a:spcBef>
              <a:spcAft>
                <a:spcPts val="0"/>
              </a:spcAft>
              <a:buNone/>
            </a:pPr>
            <a:endParaRPr sz="1600">
              <a:solidFill>
                <a:schemeClr val="dk1"/>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He has opened all his parcels</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but the largest and the last;</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His hopes are at their highest</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and his heart is beating fast.</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O happy Hippopotamus,</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what lovely gift is here?</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He cuts the string.</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The world stands still.</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A pair of boots appear!</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endParaRPr sz="9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O little Hippopotamus,</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the sorrows of the small!</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He dropped two tears to mingle</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with the flowing Senegal;</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And the 'Thank you' that he uttered</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was the saddest ever heard</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In the Senegambian jungle</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from the mouth of beast or bird.</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endParaRPr sz="1600">
              <a:solidFill>
                <a:schemeClr val="dk1"/>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E.V.Rieu</a:t>
            </a:r>
            <a:endParaRPr sz="1900">
              <a:latin typeface="Comfortaa"/>
              <a:ea typeface="Comfortaa"/>
              <a:cs typeface="Comfortaa"/>
              <a:sym typeface="Comfortaa"/>
            </a:endParaRPr>
          </a:p>
        </p:txBody>
      </p:sp>
      <p:pic>
        <p:nvPicPr>
          <p:cNvPr id="97" name="Google Shape;97;p18"/>
          <p:cNvPicPr preferRelativeResize="0"/>
          <p:nvPr/>
        </p:nvPicPr>
        <p:blipFill>
          <a:blip r:embed="rId3">
            <a:alphaModFix/>
          </a:blip>
          <a:stretch>
            <a:fillRect/>
          </a:stretch>
        </p:blipFill>
        <p:spPr>
          <a:xfrm>
            <a:off x="5722125" y="237625"/>
            <a:ext cx="3150685" cy="3000000"/>
          </a:xfrm>
          <a:prstGeom prst="rect">
            <a:avLst/>
          </a:prstGeom>
          <a:noFill/>
          <a:ln w="38100" cap="flat" cmpd="sng">
            <a:solidFill>
              <a:srgbClr val="A4C2F4"/>
            </a:solidFill>
            <a:prstDash val="solid"/>
            <a:round/>
            <a:headEnd type="none" w="sm" len="sm"/>
            <a:tailEnd type="none" w="sm" len="sm"/>
          </a:ln>
        </p:spPr>
      </p:pic>
      <p:pic>
        <p:nvPicPr>
          <p:cNvPr id="98" name="Google Shape;98;p18"/>
          <p:cNvPicPr preferRelativeResize="0"/>
          <p:nvPr/>
        </p:nvPicPr>
        <p:blipFill rotWithShape="1">
          <a:blip r:embed="rId4">
            <a:alphaModFix/>
          </a:blip>
          <a:srcRect l="9522" r="11712"/>
          <a:stretch/>
        </p:blipFill>
        <p:spPr>
          <a:xfrm>
            <a:off x="4944575" y="3132025"/>
            <a:ext cx="1676625" cy="1773825"/>
          </a:xfrm>
          <a:prstGeom prst="rect">
            <a:avLst/>
          </a:prstGeom>
          <a:noFill/>
          <a:ln w="38100" cap="flat" cmpd="sng">
            <a:solidFill>
              <a:srgbClr val="A4C2F4"/>
            </a:solidFill>
            <a:prstDash val="solid"/>
            <a:round/>
            <a:headEnd type="none" w="sm" len="sm"/>
            <a:tailEnd type="none" w="sm" len="sm"/>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502</Words>
  <Application>Microsoft Office PowerPoint</Application>
  <PresentationFormat>On-screen Show (16:9)</PresentationFormat>
  <Paragraphs>47</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Comfortaa</vt:lpstr>
      <vt:lpstr>Arial</vt:lpstr>
      <vt:lpstr>Caveat</vt:lpstr>
      <vt:lpstr>Simple Light</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Brason</dc:creator>
  <cp:lastModifiedBy>Elle.Harding</cp:lastModifiedBy>
  <cp:revision>1</cp:revision>
  <dcterms:modified xsi:type="dcterms:W3CDTF">2020-06-23T07:07:25Z</dcterms:modified>
</cp:coreProperties>
</file>