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6" r:id="rId2"/>
    <p:sldId id="271" r:id="rId3"/>
    <p:sldId id="268" r:id="rId4"/>
    <p:sldId id="263" r:id="rId5"/>
    <p:sldId id="272" r:id="rId6"/>
    <p:sldId id="260" r:id="rId7"/>
    <p:sldId id="261" r:id="rId8"/>
    <p:sldId id="266"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90" d="100"/>
          <a:sy n="90" d="100"/>
        </p:scale>
        <p:origin x="534" y="90"/>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6/19/2020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6/19/2020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2235146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3</a:t>
            </a:fld>
            <a:endParaRPr lang="en-US"/>
          </a:p>
        </p:txBody>
      </p:sp>
    </p:spTree>
    <p:extLst>
      <p:ext uri="{BB962C8B-B14F-4D97-AF65-F5344CB8AC3E}">
        <p14:creationId xmlns:p14="http://schemas.microsoft.com/office/powerpoint/2010/main" val="32779617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6/19/2020</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6/19/2020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2A5034C-8BD9-4B0C-893B-33834FAB227F}" type="datetime1">
              <a:rPr lang="en-US"/>
              <a:t>6/19/2020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6/19/2020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6/19/2020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6/19/2020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6/19/2020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85CD17-C377-4DE5-9FCA-CC7471605C58}" type="datetime1">
              <a:rPr lang="en-US"/>
              <a:t>6/19/2020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9BE9F02-BE96-4BAE-86A5-1FA60D24CAE2}" type="datetime1">
              <a:rPr lang="en-US"/>
              <a:t>6/19/2020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6/19/2020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6/19/2020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6/19/2020</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www.bbc.co.uk/iplayer/episode/b01s9df4/whats-the-big-idea-22-anger"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8444547" cy="2793906"/>
          </a:xfrm>
        </p:spPr>
        <p:txBody>
          <a:bodyPr>
            <a:normAutofit/>
          </a:bodyPr>
          <a:lstStyle/>
          <a:p>
            <a:pPr algn="ctr"/>
            <a:r>
              <a:rPr lang="en-US" sz="7200" b="1" dirty="0">
                <a:solidFill>
                  <a:schemeClr val="tx2">
                    <a:lumMod val="95000"/>
                    <a:lumOff val="5000"/>
                  </a:schemeClr>
                </a:solidFill>
                <a:latin typeface="SassoonPrimary" panose="020B0500000000000000" pitchFamily="34" charset="0"/>
              </a:rPr>
              <a:t>Verwood First School</a:t>
            </a:r>
          </a:p>
        </p:txBody>
      </p:sp>
      <p:sp>
        <p:nvSpPr>
          <p:cNvPr id="3" name="Subtitle 2"/>
          <p:cNvSpPr>
            <a:spLocks noGrp="1"/>
          </p:cNvSpPr>
          <p:nvPr>
            <p:ph type="subTitle" idx="1"/>
          </p:nvPr>
        </p:nvSpPr>
        <p:spPr>
          <a:xfrm>
            <a:off x="3390402" y="3127641"/>
            <a:ext cx="7091361" cy="838200"/>
          </a:xfrm>
        </p:spPr>
        <p:txBody>
          <a:bodyPr>
            <a:noAutofit/>
          </a:bodyPr>
          <a:lstStyle/>
          <a:p>
            <a:r>
              <a:rPr lang="en-US" sz="7200" b="1" dirty="0">
                <a:solidFill>
                  <a:schemeClr val="tx2">
                    <a:lumMod val="95000"/>
                    <a:lumOff val="5000"/>
                  </a:schemeClr>
                </a:solidFill>
                <a:latin typeface="SassoonPrimary" panose="020B0500000000000000" pitchFamily="34" charset="0"/>
              </a:rPr>
              <a:t>Worship</a:t>
            </a:r>
          </a:p>
        </p:txBody>
      </p:sp>
      <p:sp>
        <p:nvSpPr>
          <p:cNvPr id="4" name="TextBox 3"/>
          <p:cNvSpPr txBox="1"/>
          <p:nvPr/>
        </p:nvSpPr>
        <p:spPr>
          <a:xfrm>
            <a:off x="287089" y="5826034"/>
            <a:ext cx="6531428" cy="646331"/>
          </a:xfrm>
          <a:prstGeom prst="rect">
            <a:avLst/>
          </a:prstGeom>
          <a:noFill/>
        </p:spPr>
        <p:txBody>
          <a:bodyPr wrap="square" rtlCol="0">
            <a:spAutoFit/>
          </a:bodyPr>
          <a:lstStyle/>
          <a:p>
            <a:r>
              <a:rPr lang="en-GB" sz="3600" dirty="0">
                <a:solidFill>
                  <a:schemeClr val="tx2">
                    <a:lumMod val="95000"/>
                    <a:lumOff val="5000"/>
                  </a:schemeClr>
                </a:solidFill>
                <a:latin typeface="SassoonInfant" panose="00000400000000000000" pitchFamily="2" charset="0"/>
              </a:rPr>
              <a:t>Monday 22</a:t>
            </a:r>
            <a:r>
              <a:rPr lang="en-GB" sz="3600" baseline="30000" dirty="0">
                <a:solidFill>
                  <a:schemeClr val="tx2">
                    <a:lumMod val="95000"/>
                    <a:lumOff val="5000"/>
                  </a:schemeClr>
                </a:solidFill>
                <a:latin typeface="SassoonInfant" panose="00000400000000000000" pitchFamily="2" charset="0"/>
              </a:rPr>
              <a:t>nd</a:t>
            </a:r>
            <a:r>
              <a:rPr lang="en-GB" sz="3600" dirty="0">
                <a:solidFill>
                  <a:schemeClr val="tx2">
                    <a:lumMod val="95000"/>
                    <a:lumOff val="5000"/>
                  </a:schemeClr>
                </a:solidFill>
                <a:latin typeface="SassoonInfant" panose="00000400000000000000" pitchFamily="2" charset="0"/>
              </a:rPr>
              <a:t> June 2020</a:t>
            </a: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8476252" y="304800"/>
            <a:ext cx="1033508" cy="857794"/>
          </a:xfrm>
          <a:prstGeom prst="rect">
            <a:avLst/>
          </a:prstGeom>
        </p:spPr>
      </p:pic>
    </p:spTree>
    <p:extLst>
      <p:ext uri="{BB962C8B-B14F-4D97-AF65-F5344CB8AC3E}">
        <p14:creationId xmlns:p14="http://schemas.microsoft.com/office/powerpoint/2010/main" val="35784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800" dirty="0">
                <a:solidFill>
                  <a:schemeClr val="tx2">
                    <a:lumMod val="95000"/>
                    <a:lumOff val="5000"/>
                  </a:schemeClr>
                </a:solidFill>
                <a:latin typeface="SassoonPrimary" panose="020B0500000000000000" pitchFamily="34" charset="0"/>
              </a:rPr>
              <a:t>Happy </a:t>
            </a:r>
            <a:r>
              <a:rPr lang="fr-FR" sz="4800" dirty="0" err="1">
                <a:solidFill>
                  <a:schemeClr val="tx2">
                    <a:lumMod val="95000"/>
                    <a:lumOff val="5000"/>
                  </a:schemeClr>
                </a:solidFill>
                <a:latin typeface="SassoonPrimary" panose="020B0500000000000000" pitchFamily="34" charset="0"/>
              </a:rPr>
              <a:t>Monday</a:t>
            </a:r>
            <a:r>
              <a:rPr lang="fr-FR" sz="4800" dirty="0">
                <a:solidFill>
                  <a:schemeClr val="tx2">
                    <a:lumMod val="95000"/>
                    <a:lumOff val="5000"/>
                  </a:schemeClr>
                </a:solidFill>
                <a:latin typeface="SassoonPrimary" panose="020B0500000000000000" pitchFamily="34" charset="0"/>
              </a:rPr>
              <a:t> everybody!</a:t>
            </a:r>
            <a:endParaRPr lang="en-US" sz="48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536168" y="2090057"/>
            <a:ext cx="11507786" cy="584775"/>
          </a:xfrm>
          <a:prstGeom prst="rect">
            <a:avLst/>
          </a:prstGeom>
          <a:noFill/>
        </p:spPr>
        <p:txBody>
          <a:bodyPr wrap="square" rtlCol="0">
            <a:spAutoFit/>
          </a:bodyPr>
          <a:lstStyle/>
          <a:p>
            <a:r>
              <a:rPr lang="en-GB" sz="3200" dirty="0">
                <a:solidFill>
                  <a:schemeClr val="tx2">
                    <a:lumMod val="95000"/>
                    <a:lumOff val="5000"/>
                  </a:schemeClr>
                </a:solidFill>
                <a:latin typeface="SassoonPrimary" panose="020B0500000000000000" pitchFamily="34" charset="0"/>
              </a:rPr>
              <a:t>The theme for today’s worship is…</a:t>
            </a:r>
          </a:p>
        </p:txBody>
      </p:sp>
      <p:sp>
        <p:nvSpPr>
          <p:cNvPr id="6" name="Subtitle 2"/>
          <p:cNvSpPr txBox="1">
            <a:spLocks/>
          </p:cNvSpPr>
          <p:nvPr/>
        </p:nvSpPr>
        <p:spPr>
          <a:xfrm>
            <a:off x="3463428" y="3285799"/>
            <a:ext cx="7091361" cy="838200"/>
          </a:xfrm>
          <a:prstGeom prst="rect">
            <a:avLst/>
          </a:prstGeom>
        </p:spPr>
        <p:txBody>
          <a:bodyPr vert="horz" lIns="91440" tIns="45720" rIns="91440" bIns="45720" rtlCol="0">
            <a:noAutofit/>
          </a:bodyPr>
          <a:lst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a:lstStyle>
          <a:p>
            <a:pPr marL="45720" indent="0">
              <a:buNone/>
            </a:pPr>
            <a:r>
              <a:rPr lang="en-US" sz="7200" b="1" dirty="0">
                <a:solidFill>
                  <a:schemeClr val="tx2">
                    <a:lumMod val="95000"/>
                    <a:lumOff val="5000"/>
                  </a:schemeClr>
                </a:solidFill>
                <a:latin typeface="SassoonPrimary" panose="020B0500000000000000" pitchFamily="34" charset="0"/>
              </a:rPr>
              <a:t>Self-Control</a:t>
            </a:r>
          </a:p>
        </p:txBody>
      </p:sp>
    </p:spTree>
    <p:extLst>
      <p:ext uri="{BB962C8B-B14F-4D97-AF65-F5344CB8AC3E}">
        <p14:creationId xmlns:p14="http://schemas.microsoft.com/office/powerpoint/2010/main" val="1259135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6168" y="278674"/>
            <a:ext cx="9372600" cy="1200416"/>
          </a:xfrm>
        </p:spPr>
        <p:txBody>
          <a:bodyPr>
            <a:normAutofit/>
          </a:bodyPr>
          <a:lstStyle/>
          <a:p>
            <a:r>
              <a:rPr lang="fr-FR" sz="4000" dirty="0" err="1">
                <a:solidFill>
                  <a:schemeClr val="tx2">
                    <a:lumMod val="95000"/>
                    <a:lumOff val="5000"/>
                  </a:schemeClr>
                </a:solidFill>
                <a:latin typeface="SassoonPrimary" panose="020B0500000000000000" pitchFamily="34" charset="0"/>
              </a:rPr>
              <a:t>Before</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we</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start</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let’s</a:t>
            </a:r>
            <a:r>
              <a:rPr lang="fr-FR" sz="4000" dirty="0">
                <a:solidFill>
                  <a:schemeClr val="tx2">
                    <a:lumMod val="95000"/>
                    <a:lumOff val="5000"/>
                  </a:schemeClr>
                </a:solidFill>
                <a:latin typeface="SassoonPrimary" panose="020B0500000000000000" pitchFamily="34" charset="0"/>
              </a:rPr>
              <a:t> </a:t>
            </a:r>
            <a:r>
              <a:rPr lang="fr-FR" sz="4000" dirty="0" err="1">
                <a:solidFill>
                  <a:schemeClr val="tx2">
                    <a:lumMod val="95000"/>
                    <a:lumOff val="5000"/>
                  </a:schemeClr>
                </a:solidFill>
                <a:latin typeface="SassoonPrimary" panose="020B0500000000000000" pitchFamily="34" charset="0"/>
              </a:rPr>
              <a:t>take</a:t>
            </a:r>
            <a:r>
              <a:rPr lang="fr-FR" sz="4000" dirty="0">
                <a:solidFill>
                  <a:schemeClr val="tx2">
                    <a:lumMod val="95000"/>
                    <a:lumOff val="5000"/>
                  </a:schemeClr>
                </a:solidFill>
                <a:latin typeface="SassoonPrimary" panose="020B0500000000000000" pitchFamily="34" charset="0"/>
              </a:rPr>
              <a:t> time to </a:t>
            </a:r>
            <a:r>
              <a:rPr lang="fr-FR" sz="4000" dirty="0" err="1">
                <a:solidFill>
                  <a:schemeClr val="tx2">
                    <a:lumMod val="95000"/>
                    <a:lumOff val="5000"/>
                  </a:schemeClr>
                </a:solidFill>
                <a:latin typeface="SassoonPrimary" panose="020B0500000000000000" pitchFamily="34" charset="0"/>
              </a:rPr>
              <a:t>think</a:t>
            </a:r>
            <a:r>
              <a:rPr lang="fr-FR" sz="4000" dirty="0">
                <a:solidFill>
                  <a:schemeClr val="tx2">
                    <a:lumMod val="95000"/>
                    <a:lumOff val="5000"/>
                  </a:schemeClr>
                </a:solidFill>
                <a:latin typeface="SassoonPrimary" panose="020B0500000000000000" pitchFamily="34" charset="0"/>
              </a:rPr>
              <a:t>…</a:t>
            </a:r>
            <a:endParaRPr lang="en-US" sz="4000" dirty="0">
              <a:solidFill>
                <a:schemeClr val="tx2">
                  <a:lumMod val="95000"/>
                  <a:lumOff val="5000"/>
                </a:schemeClr>
              </a:solidFill>
              <a:latin typeface="SassoonPrimary" panose="020B0500000000000000" pitchFamily="34" charset="0"/>
            </a:endParaRPr>
          </a:p>
        </p:txBody>
      </p:sp>
      <p:sp>
        <p:nvSpPr>
          <p:cNvPr id="5" name="TextBox 4"/>
          <p:cNvSpPr txBox="1"/>
          <p:nvPr/>
        </p:nvSpPr>
        <p:spPr>
          <a:xfrm>
            <a:off x="365760" y="1685109"/>
            <a:ext cx="11508375" cy="5447645"/>
          </a:xfrm>
          <a:prstGeom prst="rect">
            <a:avLst/>
          </a:prstGeom>
          <a:noFill/>
        </p:spPr>
        <p:txBody>
          <a:bodyPr wrap="square" rtlCol="0">
            <a:spAutoFit/>
          </a:bodyPr>
          <a:lstStyle/>
          <a:p>
            <a:pPr>
              <a:lnSpc>
                <a:spcPct val="150000"/>
              </a:lnSpc>
            </a:pPr>
            <a:r>
              <a:rPr lang="en-GB" sz="3600" dirty="0">
                <a:solidFill>
                  <a:schemeClr val="tx2">
                    <a:lumMod val="95000"/>
                    <a:lumOff val="5000"/>
                  </a:schemeClr>
                </a:solidFill>
                <a:latin typeface="SassoonPrimary" panose="020B0500000000000000" pitchFamily="34" charset="0"/>
              </a:rPr>
              <a:t>What does the word </a:t>
            </a:r>
            <a:r>
              <a:rPr lang="en-GB" sz="3600" b="1" dirty="0">
                <a:solidFill>
                  <a:schemeClr val="tx2">
                    <a:lumMod val="95000"/>
                    <a:lumOff val="5000"/>
                  </a:schemeClr>
                </a:solidFill>
                <a:latin typeface="SassoonPrimary" panose="020B0500000000000000" pitchFamily="34" charset="0"/>
              </a:rPr>
              <a:t>self-control</a:t>
            </a:r>
            <a:r>
              <a:rPr lang="en-GB" sz="3600" dirty="0">
                <a:solidFill>
                  <a:schemeClr val="tx2">
                    <a:lumMod val="95000"/>
                    <a:lumOff val="5000"/>
                  </a:schemeClr>
                </a:solidFill>
                <a:latin typeface="SassoonPrimary" panose="020B0500000000000000" pitchFamily="34" charset="0"/>
              </a:rPr>
              <a:t> mean to you?</a:t>
            </a:r>
          </a:p>
          <a:p>
            <a:pPr>
              <a:lnSpc>
                <a:spcPct val="150000"/>
              </a:lnSpc>
            </a:pPr>
            <a:r>
              <a:rPr lang="en-GB" sz="3600" dirty="0">
                <a:solidFill>
                  <a:schemeClr val="tx2">
                    <a:lumMod val="95000"/>
                    <a:lumOff val="5000"/>
                  </a:schemeClr>
                </a:solidFill>
                <a:latin typeface="SassoonPrimary" panose="020B0500000000000000" pitchFamily="34" charset="0"/>
              </a:rPr>
              <a:t>What do you think of when thinking about </a:t>
            </a:r>
            <a:r>
              <a:rPr lang="en-GB" sz="3600" b="1" dirty="0">
                <a:solidFill>
                  <a:schemeClr val="tx2">
                    <a:lumMod val="95000"/>
                    <a:lumOff val="5000"/>
                  </a:schemeClr>
                </a:solidFill>
                <a:latin typeface="SassoonPrimary" panose="020B0500000000000000" pitchFamily="34" charset="0"/>
              </a:rPr>
              <a:t>self-control?</a:t>
            </a:r>
          </a:p>
          <a:p>
            <a:pPr>
              <a:lnSpc>
                <a:spcPct val="150000"/>
              </a:lnSpc>
            </a:pPr>
            <a:r>
              <a:rPr lang="en-GB" sz="3600" dirty="0">
                <a:solidFill>
                  <a:schemeClr val="tx2">
                    <a:lumMod val="95000"/>
                    <a:lumOff val="5000"/>
                  </a:schemeClr>
                </a:solidFill>
                <a:latin typeface="SassoonPrimary" panose="020B0500000000000000" pitchFamily="34" charset="0"/>
              </a:rPr>
              <a:t>What happens when you don’t feel in </a:t>
            </a:r>
            <a:r>
              <a:rPr lang="en-GB" sz="3600" b="1" dirty="0">
                <a:solidFill>
                  <a:schemeClr val="tx2">
                    <a:lumMod val="95000"/>
                    <a:lumOff val="5000"/>
                  </a:schemeClr>
                </a:solidFill>
                <a:latin typeface="SassoonPrimary" panose="020B0500000000000000" pitchFamily="34" charset="0"/>
              </a:rPr>
              <a:t>control?</a:t>
            </a:r>
            <a:endParaRPr lang="en-GB" sz="3600" dirty="0">
              <a:solidFill>
                <a:schemeClr val="tx2">
                  <a:lumMod val="95000"/>
                  <a:lumOff val="5000"/>
                </a:schemeClr>
              </a:solidFill>
              <a:latin typeface="SassoonPrimary" panose="020B0500000000000000" pitchFamily="34" charset="0"/>
            </a:endParaRPr>
          </a:p>
          <a:p>
            <a:pPr>
              <a:lnSpc>
                <a:spcPct val="150000"/>
              </a:lnSpc>
            </a:pPr>
            <a:endParaRPr lang="en-GB" sz="1600" dirty="0">
              <a:solidFill>
                <a:schemeClr val="tx2">
                  <a:lumMod val="95000"/>
                  <a:lumOff val="5000"/>
                </a:schemeClr>
              </a:solidFill>
              <a:latin typeface="SassoonPrimary" panose="020B0500000000000000" pitchFamily="34" charset="0"/>
            </a:endParaRPr>
          </a:p>
          <a:p>
            <a:pPr>
              <a:lnSpc>
                <a:spcPct val="150000"/>
              </a:lnSpc>
            </a:pPr>
            <a:endParaRPr lang="en-GB" sz="3600" dirty="0">
              <a:solidFill>
                <a:schemeClr val="tx2">
                  <a:lumMod val="95000"/>
                  <a:lumOff val="5000"/>
                </a:schemeClr>
              </a:solidFill>
              <a:latin typeface="SassoonPrimary" panose="020B0500000000000000" pitchFamily="34" charset="0"/>
            </a:endParaRPr>
          </a:p>
          <a:p>
            <a:pPr>
              <a:lnSpc>
                <a:spcPct val="150000"/>
              </a:lnSpc>
            </a:pPr>
            <a:r>
              <a:rPr lang="en-GB" sz="3600" dirty="0">
                <a:solidFill>
                  <a:schemeClr val="tx2">
                    <a:lumMod val="95000"/>
                    <a:lumOff val="5000"/>
                  </a:schemeClr>
                </a:solidFill>
                <a:latin typeface="SassoonPrimary" panose="020B0500000000000000" pitchFamily="34" charset="0"/>
              </a:rPr>
              <a:t>       </a:t>
            </a:r>
          </a:p>
        </p:txBody>
      </p:sp>
      <p:sp>
        <p:nvSpPr>
          <p:cNvPr id="7" name="Title 1"/>
          <p:cNvSpPr txBox="1">
            <a:spLocks/>
          </p:cNvSpPr>
          <p:nvPr/>
        </p:nvSpPr>
        <p:spPr>
          <a:xfrm>
            <a:off x="2501535" y="5460274"/>
            <a:ext cx="7713619" cy="120041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pPr algn="just"/>
            <a:r>
              <a:rPr lang="fr-FR" sz="1800" dirty="0">
                <a:solidFill>
                  <a:schemeClr val="tx2"/>
                </a:solidFill>
                <a:latin typeface="SassoonPrimary" panose="020B0500000000000000" pitchFamily="34" charset="0"/>
              </a:rPr>
              <a:t>Mrs Clay </a:t>
            </a:r>
            <a:r>
              <a:rPr lang="fr-FR" sz="1800" dirty="0" err="1">
                <a:solidFill>
                  <a:schemeClr val="tx2"/>
                </a:solidFill>
                <a:latin typeface="SassoonPrimary" panose="020B0500000000000000" pitchFamily="34" charset="0"/>
              </a:rPr>
              <a:t>says</a:t>
            </a:r>
            <a:r>
              <a:rPr lang="fr-FR" sz="1800" dirty="0">
                <a:solidFill>
                  <a:schemeClr val="tx2"/>
                </a:solidFill>
                <a:latin typeface="SassoonPrimary" panose="020B0500000000000000" pitchFamily="34" charset="0"/>
              </a:rPr>
              <a:t> « Self-control </a:t>
            </a:r>
            <a:r>
              <a:rPr lang="fr-FR" sz="1800" dirty="0" err="1">
                <a:solidFill>
                  <a:schemeClr val="tx2"/>
                </a:solidFill>
                <a:latin typeface="SassoonPrimary" panose="020B0500000000000000" pitchFamily="34" charset="0"/>
              </a:rPr>
              <a:t>means</a:t>
            </a:r>
            <a:r>
              <a:rPr lang="fr-FR" sz="1800" dirty="0">
                <a:solidFill>
                  <a:schemeClr val="tx2"/>
                </a:solidFill>
                <a:latin typeface="SassoonPrimary" panose="020B0500000000000000" pitchFamily="34" charset="0"/>
              </a:rPr>
              <a:t> not </a:t>
            </a:r>
            <a:r>
              <a:rPr lang="fr-FR" sz="1800" dirty="0" err="1">
                <a:solidFill>
                  <a:schemeClr val="tx2"/>
                </a:solidFill>
                <a:latin typeface="SassoonPrimary" panose="020B0500000000000000" pitchFamily="34" charset="0"/>
              </a:rPr>
              <a:t>eating</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that</a:t>
            </a:r>
            <a:r>
              <a:rPr lang="fr-FR" sz="1800" dirty="0">
                <a:solidFill>
                  <a:schemeClr val="tx2"/>
                </a:solidFill>
                <a:latin typeface="SassoonPrimary" panose="020B0500000000000000" pitchFamily="34" charset="0"/>
              </a:rPr>
              <a:t> last </a:t>
            </a:r>
            <a:r>
              <a:rPr lang="fr-FR" sz="1800" dirty="0" err="1">
                <a:solidFill>
                  <a:schemeClr val="tx2"/>
                </a:solidFill>
                <a:latin typeface="SassoonPrimary" panose="020B0500000000000000" pitchFamily="34" charset="0"/>
              </a:rPr>
              <a:t>piece</a:t>
            </a:r>
            <a:r>
              <a:rPr lang="fr-FR" sz="1800" dirty="0">
                <a:solidFill>
                  <a:schemeClr val="tx2"/>
                </a:solidFill>
                <a:latin typeface="SassoonPrimary" panose="020B0500000000000000" pitchFamily="34" charset="0"/>
              </a:rPr>
              <a:t> of </a:t>
            </a:r>
            <a:r>
              <a:rPr lang="fr-FR" sz="1800" dirty="0" err="1">
                <a:solidFill>
                  <a:schemeClr val="tx2"/>
                </a:solidFill>
                <a:latin typeface="SassoonPrimary" panose="020B0500000000000000" pitchFamily="34" charset="0"/>
              </a:rPr>
              <a:t>chocolate</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even</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though</a:t>
            </a:r>
            <a:r>
              <a:rPr lang="fr-FR" sz="1800" dirty="0">
                <a:solidFill>
                  <a:schemeClr val="tx2"/>
                </a:solidFill>
                <a:latin typeface="SassoonPrimary" panose="020B0500000000000000" pitchFamily="34" charset="0"/>
              </a:rPr>
              <a:t> I </a:t>
            </a:r>
            <a:r>
              <a:rPr lang="fr-FR" sz="1800" dirty="0" err="1">
                <a:solidFill>
                  <a:schemeClr val="tx2"/>
                </a:solidFill>
                <a:latin typeface="SassoonPrimary" panose="020B0500000000000000" pitchFamily="34" charset="0"/>
              </a:rPr>
              <a:t>really</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wanted</a:t>
            </a:r>
            <a:r>
              <a:rPr lang="fr-FR" sz="1800" dirty="0">
                <a:solidFill>
                  <a:schemeClr val="tx2"/>
                </a:solidFill>
                <a:latin typeface="SassoonPrimary" panose="020B0500000000000000" pitchFamily="34" charset="0"/>
              </a:rPr>
              <a:t> to!! In all </a:t>
            </a:r>
            <a:r>
              <a:rPr lang="fr-FR" sz="1800" dirty="0" err="1">
                <a:solidFill>
                  <a:schemeClr val="tx2"/>
                </a:solidFill>
                <a:latin typeface="SassoonPrimary" panose="020B0500000000000000" pitchFamily="34" charset="0"/>
              </a:rPr>
              <a:t>seriousness</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it</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means</a:t>
            </a:r>
            <a:r>
              <a:rPr lang="fr-FR" sz="1800" dirty="0">
                <a:solidFill>
                  <a:schemeClr val="tx2"/>
                </a:solidFill>
                <a:latin typeface="SassoonPrimary" panose="020B0500000000000000" pitchFamily="34" charset="0"/>
              </a:rPr>
              <a:t> I </a:t>
            </a:r>
            <a:r>
              <a:rPr lang="fr-FR" sz="1800" dirty="0" err="1">
                <a:solidFill>
                  <a:schemeClr val="tx2"/>
                </a:solidFill>
                <a:latin typeface="SassoonPrimary" panose="020B0500000000000000" pitchFamily="34" charset="0"/>
              </a:rPr>
              <a:t>am</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aware</a:t>
            </a:r>
            <a:r>
              <a:rPr lang="fr-FR" sz="1800" dirty="0">
                <a:solidFill>
                  <a:schemeClr val="tx2"/>
                </a:solidFill>
                <a:latin typeface="SassoonPrimary" panose="020B0500000000000000" pitchFamily="34" charset="0"/>
              </a:rPr>
              <a:t> of </a:t>
            </a:r>
            <a:r>
              <a:rPr lang="fr-FR" sz="1800" dirty="0" err="1">
                <a:solidFill>
                  <a:schemeClr val="tx2"/>
                </a:solidFill>
                <a:latin typeface="SassoonPrimary" panose="020B0500000000000000" pitchFamily="34" charset="0"/>
              </a:rPr>
              <a:t>my</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emotions</a:t>
            </a:r>
            <a:r>
              <a:rPr lang="fr-FR" sz="1800" dirty="0">
                <a:solidFill>
                  <a:schemeClr val="tx2"/>
                </a:solidFill>
                <a:latin typeface="SassoonPrimary" panose="020B0500000000000000" pitchFamily="34" charset="0"/>
              </a:rPr>
              <a:t> and feelings and </a:t>
            </a:r>
            <a:r>
              <a:rPr lang="fr-FR" sz="1800" dirty="0" err="1">
                <a:solidFill>
                  <a:schemeClr val="tx2"/>
                </a:solidFill>
                <a:latin typeface="SassoonPrimary" panose="020B0500000000000000" pitchFamily="34" charset="0"/>
              </a:rPr>
              <a:t>am</a:t>
            </a:r>
            <a:r>
              <a:rPr lang="fr-FR" sz="1800" dirty="0">
                <a:solidFill>
                  <a:schemeClr val="tx2"/>
                </a:solidFill>
                <a:latin typeface="SassoonPrimary" panose="020B0500000000000000" pitchFamily="34" charset="0"/>
              </a:rPr>
              <a:t> able to control </a:t>
            </a:r>
            <a:r>
              <a:rPr lang="fr-FR" sz="1800" dirty="0" err="1">
                <a:solidFill>
                  <a:schemeClr val="tx2"/>
                </a:solidFill>
                <a:latin typeface="SassoonPrimary" panose="020B0500000000000000" pitchFamily="34" charset="0"/>
              </a:rPr>
              <a:t>my</a:t>
            </a:r>
            <a:r>
              <a:rPr lang="fr-FR" sz="1800" dirty="0">
                <a:solidFill>
                  <a:schemeClr val="tx2"/>
                </a:solidFill>
                <a:latin typeface="SassoonPrimary" panose="020B0500000000000000" pitchFamily="34" charset="0"/>
              </a:rPr>
              <a:t> actions </a:t>
            </a:r>
            <a:r>
              <a:rPr lang="fr-FR" sz="1800" dirty="0" err="1">
                <a:solidFill>
                  <a:schemeClr val="tx2"/>
                </a:solidFill>
                <a:latin typeface="SassoonPrimary" panose="020B0500000000000000" pitchFamily="34" charset="0"/>
              </a:rPr>
              <a:t>so</a:t>
            </a:r>
            <a:r>
              <a:rPr lang="fr-FR" sz="1800" dirty="0">
                <a:solidFill>
                  <a:schemeClr val="tx2"/>
                </a:solidFill>
                <a:latin typeface="SassoonPrimary" panose="020B0500000000000000" pitchFamily="34" charset="0"/>
              </a:rPr>
              <a:t> I </a:t>
            </a:r>
            <a:r>
              <a:rPr lang="fr-FR" sz="1800" dirty="0" err="1">
                <a:solidFill>
                  <a:schemeClr val="tx2"/>
                </a:solidFill>
                <a:latin typeface="SassoonPrimary" panose="020B0500000000000000" pitchFamily="34" charset="0"/>
              </a:rPr>
              <a:t>am</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kind</a:t>
            </a:r>
            <a:r>
              <a:rPr lang="fr-FR" sz="1800" dirty="0">
                <a:solidFill>
                  <a:schemeClr val="tx2"/>
                </a:solidFill>
                <a:latin typeface="SassoonPrimary" panose="020B0500000000000000" pitchFamily="34" charset="0"/>
              </a:rPr>
              <a:t> to </a:t>
            </a:r>
            <a:r>
              <a:rPr lang="fr-FR" sz="1800" dirty="0" err="1">
                <a:solidFill>
                  <a:schemeClr val="tx2"/>
                </a:solidFill>
                <a:latin typeface="SassoonPrimary" panose="020B0500000000000000" pitchFamily="34" charset="0"/>
              </a:rPr>
              <a:t>others</a:t>
            </a:r>
            <a:r>
              <a:rPr lang="fr-FR" sz="1800" dirty="0">
                <a:solidFill>
                  <a:schemeClr val="tx2"/>
                </a:solidFill>
                <a:latin typeface="SassoonPrimary" panose="020B0500000000000000" pitchFamily="34" charset="0"/>
              </a:rPr>
              <a:t>, </a:t>
            </a:r>
            <a:r>
              <a:rPr lang="fr-FR" sz="1800" dirty="0" err="1">
                <a:solidFill>
                  <a:schemeClr val="tx2"/>
                </a:solidFill>
                <a:latin typeface="SassoonPrimary" panose="020B0500000000000000" pitchFamily="34" charset="0"/>
              </a:rPr>
              <a:t>even</a:t>
            </a:r>
            <a:r>
              <a:rPr lang="fr-FR" sz="1800" dirty="0">
                <a:solidFill>
                  <a:schemeClr val="tx2"/>
                </a:solidFill>
                <a:latin typeface="SassoonPrimary" panose="020B0500000000000000" pitchFamily="34" charset="0"/>
              </a:rPr>
              <a:t> if </a:t>
            </a:r>
            <a:r>
              <a:rPr lang="fr-FR" sz="1800" dirty="0" err="1">
                <a:solidFill>
                  <a:schemeClr val="tx2"/>
                </a:solidFill>
                <a:latin typeface="SassoonPrimary" panose="020B0500000000000000" pitchFamily="34" charset="0"/>
              </a:rPr>
              <a:t>I’m</a:t>
            </a:r>
            <a:r>
              <a:rPr lang="fr-FR" sz="1800" dirty="0">
                <a:solidFill>
                  <a:schemeClr val="tx2"/>
                </a:solidFill>
                <a:latin typeface="SassoonPrimary" panose="020B0500000000000000" pitchFamily="34" charset="0"/>
              </a:rPr>
              <a:t> feeling </a:t>
            </a:r>
            <a:r>
              <a:rPr lang="fr-FR" sz="1800" dirty="0" err="1">
                <a:solidFill>
                  <a:schemeClr val="tx2"/>
                </a:solidFill>
                <a:latin typeface="SassoonPrimary" panose="020B0500000000000000" pitchFamily="34" charset="0"/>
              </a:rPr>
              <a:t>angry</a:t>
            </a:r>
            <a:r>
              <a:rPr lang="fr-FR" sz="1800" dirty="0">
                <a:solidFill>
                  <a:schemeClr val="tx2"/>
                </a:solidFill>
                <a:latin typeface="SassoonPrimary" panose="020B0500000000000000" pitchFamily="34" charset="0"/>
              </a:rPr>
              <a:t> or </a:t>
            </a:r>
            <a:r>
              <a:rPr lang="fr-FR" sz="1800" dirty="0" err="1">
                <a:solidFill>
                  <a:schemeClr val="tx2"/>
                </a:solidFill>
                <a:latin typeface="SassoonPrimary" panose="020B0500000000000000" pitchFamily="34" charset="0"/>
              </a:rPr>
              <a:t>upset</a:t>
            </a:r>
            <a:r>
              <a:rPr lang="fr-FR" sz="1800" dirty="0">
                <a:solidFill>
                  <a:schemeClr val="tx2"/>
                </a:solidFill>
                <a:latin typeface="SassoonPrimary" panose="020B0500000000000000" pitchFamily="34" charset="0"/>
              </a:rPr>
              <a:t>. »</a:t>
            </a:r>
            <a:endParaRPr lang="en-US" sz="18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3295953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54" y="104502"/>
            <a:ext cx="11886611" cy="956577"/>
          </a:xfrm>
        </p:spPr>
        <p:txBody>
          <a:bodyPr anchor="t">
            <a:normAutofit fontScale="90000"/>
          </a:bodyPr>
          <a:lstStyle/>
          <a:p>
            <a:pPr>
              <a:lnSpc>
                <a:spcPct val="100000"/>
              </a:lnSpc>
            </a:pPr>
            <a:r>
              <a:rPr lang="en-GB" dirty="0">
                <a:solidFill>
                  <a:schemeClr val="tx2">
                    <a:lumMod val="95000"/>
                    <a:lumOff val="5000"/>
                  </a:schemeClr>
                </a:solidFill>
                <a:latin typeface="SassoonInfant" panose="00000400000000000000" pitchFamily="2" charset="0"/>
              </a:rPr>
              <a:t>Self-control is the ability to control yourself, in particular your emotions, especially in difficult situations. The Bible offers several examples of self-control.</a:t>
            </a:r>
            <a:br>
              <a:rPr lang="en-US" dirty="0">
                <a:solidFill>
                  <a:schemeClr val="tx2">
                    <a:lumMod val="95000"/>
                    <a:lumOff val="5000"/>
                  </a:schemeClr>
                </a:solidFill>
                <a:latin typeface="SassoonInfant" panose="00000400000000000000" pitchFamily="2" charset="0"/>
              </a:rPr>
            </a:br>
            <a:endParaRPr lang="en-US" dirty="0">
              <a:solidFill>
                <a:schemeClr val="tx2">
                  <a:lumMod val="95000"/>
                  <a:lumOff val="5000"/>
                </a:schemeClr>
              </a:solidFill>
              <a:latin typeface="SassoonInfant" panose="00000400000000000000" pitchFamily="2" charset="0"/>
            </a:endParaRPr>
          </a:p>
        </p:txBody>
      </p:sp>
      <p:sp>
        <p:nvSpPr>
          <p:cNvPr id="7" name="Rectangle 1"/>
          <p:cNvSpPr>
            <a:spLocks noChangeArrowheads="1"/>
          </p:cNvSpPr>
          <p:nvPr/>
        </p:nvSpPr>
        <p:spPr bwMode="auto">
          <a:xfrm>
            <a:off x="118154" y="1491967"/>
            <a:ext cx="11632270" cy="846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2"/>
              </a:solidFill>
              <a:effectLst/>
              <a:latin typeface="SassoonInfant" panose="00000400000000000000" pitchFamily="2"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500" b="0" i="0" u="none" strike="noStrike" cap="none" normalizeH="0" baseline="0" dirty="0">
                <a:ln>
                  <a:noFill/>
                </a:ln>
                <a:solidFill>
                  <a:schemeClr val="tx2"/>
                </a:solidFill>
                <a:effectLst/>
                <a:latin typeface="SassoonInfant" panose="00000400000000000000" pitchFamily="2" charset="0"/>
              </a:rPr>
              <a:t>         </a:t>
            </a:r>
          </a:p>
        </p:txBody>
      </p:sp>
      <p:sp>
        <p:nvSpPr>
          <p:cNvPr id="3" name="TextBox 2"/>
          <p:cNvSpPr txBox="1"/>
          <p:nvPr/>
        </p:nvSpPr>
        <p:spPr>
          <a:xfrm>
            <a:off x="1907177" y="1778335"/>
            <a:ext cx="5094515" cy="4647426"/>
          </a:xfrm>
          <a:prstGeom prst="rect">
            <a:avLst/>
          </a:prstGeom>
          <a:noFill/>
        </p:spPr>
        <p:txBody>
          <a:bodyPr wrap="square" rtlCol="0">
            <a:spAutoFit/>
          </a:bodyPr>
          <a:lstStyle/>
          <a:p>
            <a:pPr algn="just"/>
            <a:r>
              <a:rPr lang="en-GB" sz="2000" b="1" dirty="0">
                <a:solidFill>
                  <a:schemeClr val="tx2"/>
                </a:solidFill>
                <a:latin typeface="SassoonPrimary" panose="020B0500000000000000" pitchFamily="34" charset="0"/>
              </a:rPr>
              <a:t>Jesus fights temptation:</a:t>
            </a:r>
            <a:endParaRPr lang="en-GB" sz="2000" dirty="0">
              <a:solidFill>
                <a:schemeClr val="tx2"/>
              </a:solidFill>
              <a:latin typeface="SassoonPrimary" panose="020B0500000000000000" pitchFamily="34" charset="0"/>
            </a:endParaRPr>
          </a:p>
          <a:p>
            <a:pPr algn="just"/>
            <a:br>
              <a:rPr lang="en-GB" sz="2000" dirty="0">
                <a:solidFill>
                  <a:schemeClr val="tx2"/>
                </a:solidFill>
                <a:latin typeface="SassoonPrimary" panose="020B0500000000000000" pitchFamily="34" charset="0"/>
              </a:rPr>
            </a:br>
            <a:r>
              <a:rPr lang="en-GB" sz="1600" i="1" dirty="0">
                <a:solidFill>
                  <a:schemeClr val="tx2"/>
                </a:solidFill>
                <a:latin typeface="SassoonPrimary" panose="020B0500000000000000" pitchFamily="34" charset="0"/>
              </a:rPr>
              <a:t>The Bible says the Devil tempted Jesus for forty days. During this time, Jesus did not eat. The Devil tempted Jesus with food, power and the opportunity to show off His power and to honour Himself instead of God.</a:t>
            </a:r>
          </a:p>
          <a:p>
            <a:pPr algn="just"/>
            <a:endParaRPr lang="en-GB" sz="1600" i="1" dirty="0">
              <a:solidFill>
                <a:schemeClr val="tx2"/>
              </a:solidFill>
              <a:latin typeface="SassoonPrimary" panose="020B0500000000000000" pitchFamily="34" charset="0"/>
            </a:endParaRPr>
          </a:p>
          <a:p>
            <a:pPr algn="just"/>
            <a:r>
              <a:rPr lang="en-GB" sz="1600" i="1" dirty="0">
                <a:solidFill>
                  <a:schemeClr val="tx2"/>
                </a:solidFill>
                <a:latin typeface="SassoonPrimary" panose="020B0500000000000000" pitchFamily="34" charset="0"/>
              </a:rPr>
              <a:t>When the Devil tempted Jesus, Jesus used Bible verses to tell the Devil why He wasn't going to do what he asked Him to do. The Bible also tells us Jesus was full of the Holy Spirit, which means God helped him be self-controlled. It is the same for you and I. If we try to fight temptation on our own, it is difficult, and perhaps impossible. If we ask God to fill us with His Holy Spirit to help us fight temptation, we can be strong and victorious like Jesus.</a:t>
            </a:r>
            <a:endParaRPr lang="en-GB" sz="1400" dirty="0">
              <a:latin typeface="SassoonPrimary" panose="020B0500000000000000" pitchFamily="34" charset="0"/>
            </a:endParaRPr>
          </a:p>
        </p:txBody>
      </p:sp>
      <p:sp>
        <p:nvSpPr>
          <p:cNvPr id="6" name="TextBox 5"/>
          <p:cNvSpPr txBox="1"/>
          <p:nvPr/>
        </p:nvSpPr>
        <p:spPr>
          <a:xfrm>
            <a:off x="7168820" y="1409003"/>
            <a:ext cx="4637313" cy="4770537"/>
          </a:xfrm>
          <a:prstGeom prst="rect">
            <a:avLst/>
          </a:prstGeom>
          <a:noFill/>
        </p:spPr>
        <p:txBody>
          <a:bodyPr wrap="square" rtlCol="0">
            <a:spAutoFit/>
          </a:bodyPr>
          <a:lstStyle/>
          <a:p>
            <a:pPr algn="just"/>
            <a:r>
              <a:rPr lang="en-GB" b="1" dirty="0">
                <a:solidFill>
                  <a:schemeClr val="tx2"/>
                </a:solidFill>
                <a:latin typeface="SassoonPrimary" panose="020B0500000000000000" pitchFamily="34" charset="0"/>
              </a:rPr>
              <a:t>Points to discuss:</a:t>
            </a:r>
          </a:p>
          <a:p>
            <a:pPr algn="just"/>
            <a:endParaRPr lang="en-GB" dirty="0">
              <a:solidFill>
                <a:schemeClr val="tx2"/>
              </a:solidFill>
              <a:latin typeface="SassoonPrimary" panose="020B0500000000000000" pitchFamily="34" charset="0"/>
            </a:endParaRPr>
          </a:p>
          <a:p>
            <a:pPr marL="285750" indent="-285750" algn="just">
              <a:buFont typeface="Arial" panose="020B0604020202020204" pitchFamily="34" charset="0"/>
              <a:buChar char="•"/>
            </a:pPr>
            <a:r>
              <a:rPr lang="en-GB" dirty="0">
                <a:solidFill>
                  <a:schemeClr val="tx2"/>
                </a:solidFill>
                <a:latin typeface="SassoonPrimary" panose="020B0500000000000000" pitchFamily="34" charset="0"/>
              </a:rPr>
              <a:t>Tell me about a time when you were really, really hungry.</a:t>
            </a:r>
          </a:p>
          <a:p>
            <a:pPr marL="285750" indent="-285750" algn="just">
              <a:buFont typeface="Arial" panose="020B0604020202020204" pitchFamily="34" charset="0"/>
              <a:buChar char="•"/>
            </a:pPr>
            <a:r>
              <a:rPr lang="en-GB" dirty="0">
                <a:solidFill>
                  <a:schemeClr val="tx2"/>
                </a:solidFill>
                <a:latin typeface="SassoonPrimary" panose="020B0500000000000000" pitchFamily="34" charset="0"/>
              </a:rPr>
              <a:t>How badly do you want to eat when you are just starving?</a:t>
            </a:r>
          </a:p>
          <a:p>
            <a:pPr marL="285750" indent="-285750" algn="just">
              <a:buFont typeface="Arial" panose="020B0604020202020204" pitchFamily="34" charset="0"/>
              <a:buChar char="•"/>
            </a:pPr>
            <a:r>
              <a:rPr lang="en-GB" dirty="0">
                <a:solidFill>
                  <a:schemeClr val="tx2"/>
                </a:solidFill>
                <a:latin typeface="SassoonPrimary" panose="020B0500000000000000" pitchFamily="34" charset="0"/>
              </a:rPr>
              <a:t>Can you imagine how hungry Jesus must have been after not eating for 40 days?</a:t>
            </a:r>
          </a:p>
          <a:p>
            <a:pPr marL="285750" indent="-285750" algn="just">
              <a:buFont typeface="Arial" panose="020B0604020202020204" pitchFamily="34" charset="0"/>
              <a:buChar char="•"/>
            </a:pPr>
            <a:r>
              <a:rPr lang="en-GB" dirty="0">
                <a:solidFill>
                  <a:schemeClr val="tx2"/>
                </a:solidFill>
                <a:latin typeface="SassoonPrimary" panose="020B0500000000000000" pitchFamily="34" charset="0"/>
              </a:rPr>
              <a:t>If you had not eaten for 40 days and you had the power to turn stone into bread, would you?</a:t>
            </a:r>
          </a:p>
          <a:p>
            <a:pPr marL="285750" indent="-285750" algn="just">
              <a:buFont typeface="Arial" panose="020B0604020202020204" pitchFamily="34" charset="0"/>
              <a:buChar char="•"/>
            </a:pPr>
            <a:r>
              <a:rPr lang="en-GB" dirty="0">
                <a:solidFill>
                  <a:schemeClr val="tx2"/>
                </a:solidFill>
                <a:latin typeface="SassoonPrimary" panose="020B0500000000000000" pitchFamily="34" charset="0"/>
              </a:rPr>
              <a:t>Jesus had all the power in the world and the Devil tempted him to show it off, but Jesus didn’t. How did Jesus resist temptation?</a:t>
            </a:r>
          </a:p>
          <a:p>
            <a:pPr algn="just"/>
            <a:endParaRPr lang="en-GB" sz="1600" dirty="0">
              <a:solidFill>
                <a:schemeClr val="tx2"/>
              </a:solidFill>
              <a:latin typeface="SassoonPrimary" panose="020B0500000000000000" pitchFamily="34" charset="0"/>
            </a:endParaRPr>
          </a:p>
        </p:txBody>
      </p:sp>
    </p:spTree>
    <p:extLst>
      <p:ext uri="{BB962C8B-B14F-4D97-AF65-F5344CB8AC3E}">
        <p14:creationId xmlns:p14="http://schemas.microsoft.com/office/powerpoint/2010/main" val="170201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4320" y="470264"/>
            <a:ext cx="11312434" cy="646331"/>
          </a:xfrm>
          <a:prstGeom prst="rect">
            <a:avLst/>
          </a:prstGeom>
          <a:noFill/>
        </p:spPr>
        <p:txBody>
          <a:bodyPr wrap="square" rtlCol="0">
            <a:spAutoFit/>
          </a:bodyPr>
          <a:lstStyle/>
          <a:p>
            <a:r>
              <a:rPr lang="en-GB" sz="3600" dirty="0">
                <a:solidFill>
                  <a:schemeClr val="tx2"/>
                </a:solidFill>
                <a:latin typeface="SassoonPrimary" panose="020B0500000000000000" pitchFamily="34" charset="0"/>
              </a:rPr>
              <a:t>Watch this episode of ‘The Big Idea’ all about anger.</a:t>
            </a:r>
          </a:p>
        </p:txBody>
      </p:sp>
      <p:sp>
        <p:nvSpPr>
          <p:cNvPr id="3" name="TextBox 2"/>
          <p:cNvSpPr txBox="1"/>
          <p:nvPr/>
        </p:nvSpPr>
        <p:spPr>
          <a:xfrm>
            <a:off x="274320" y="1436914"/>
            <a:ext cx="11586754" cy="1200329"/>
          </a:xfrm>
          <a:prstGeom prst="rect">
            <a:avLst/>
          </a:prstGeom>
          <a:noFill/>
        </p:spPr>
        <p:txBody>
          <a:bodyPr wrap="square" rtlCol="0">
            <a:spAutoFit/>
          </a:bodyPr>
          <a:lstStyle/>
          <a:p>
            <a:r>
              <a:rPr lang="en-GB" sz="2400" dirty="0">
                <a:solidFill>
                  <a:schemeClr val="tx2"/>
                </a:solidFill>
                <a:latin typeface="SassoonPrimary" panose="020B0500000000000000" pitchFamily="34" charset="0"/>
              </a:rPr>
              <a:t>When a cheeky monkey steals Hugo's ice cream, Hugo can't help but feel all hot and bothered ... Is that what you call anger? How does Hugo manage to show </a:t>
            </a:r>
            <a:r>
              <a:rPr lang="en-GB" sz="2400" b="1" dirty="0">
                <a:solidFill>
                  <a:schemeClr val="tx2"/>
                </a:solidFill>
                <a:latin typeface="SassoonPrimary" panose="020B0500000000000000" pitchFamily="34" charset="0"/>
              </a:rPr>
              <a:t>self-control</a:t>
            </a:r>
            <a:r>
              <a:rPr lang="en-GB" sz="2400" dirty="0">
                <a:solidFill>
                  <a:schemeClr val="tx2"/>
                </a:solidFill>
                <a:latin typeface="SassoonPrimary" panose="020B0500000000000000" pitchFamily="34" charset="0"/>
              </a:rPr>
              <a:t>?</a:t>
            </a:r>
          </a:p>
        </p:txBody>
      </p:sp>
      <p:sp>
        <p:nvSpPr>
          <p:cNvPr id="5" name="Rectangle 4"/>
          <p:cNvSpPr/>
          <p:nvPr/>
        </p:nvSpPr>
        <p:spPr>
          <a:xfrm>
            <a:off x="3048000" y="3105835"/>
            <a:ext cx="6096000" cy="646331"/>
          </a:xfrm>
          <a:prstGeom prst="rect">
            <a:avLst/>
          </a:prstGeom>
        </p:spPr>
        <p:txBody>
          <a:bodyPr>
            <a:spAutoFit/>
          </a:bodyPr>
          <a:lstStyle/>
          <a:p>
            <a:r>
              <a:rPr lang="en-GB" dirty="0">
                <a:hlinkClick r:id="rId2"/>
              </a:rPr>
              <a:t>https://www.bbc.co.uk/iplayer/episode/b01s9df4/whats-the-big-idea-22-anger</a:t>
            </a:r>
            <a:endParaRPr lang="en-GB" dirty="0"/>
          </a:p>
        </p:txBody>
      </p:sp>
    </p:spTree>
    <p:extLst>
      <p:ext uri="{BB962C8B-B14F-4D97-AF65-F5344CB8AC3E}">
        <p14:creationId xmlns:p14="http://schemas.microsoft.com/office/powerpoint/2010/main" val="4234627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3511" y="267789"/>
            <a:ext cx="9358946" cy="2486025"/>
          </a:xfrm>
        </p:spPr>
        <p:txBody>
          <a:bodyPr anchor="t"/>
          <a:lstStyle/>
          <a:p>
            <a:r>
              <a:rPr lang="en-US" b="1" dirty="0">
                <a:solidFill>
                  <a:schemeClr val="tx2">
                    <a:lumMod val="95000"/>
                    <a:lumOff val="5000"/>
                  </a:schemeClr>
                </a:solidFill>
                <a:latin typeface="SassoonPrimary" panose="020B0500000000000000" pitchFamily="34" charset="0"/>
              </a:rPr>
              <a:t>Activities to try at home!</a:t>
            </a:r>
          </a:p>
        </p:txBody>
      </p:sp>
      <p:sp>
        <p:nvSpPr>
          <p:cNvPr id="3" name="TextBox 2"/>
          <p:cNvSpPr txBox="1"/>
          <p:nvPr/>
        </p:nvSpPr>
        <p:spPr>
          <a:xfrm>
            <a:off x="503511" y="1641430"/>
            <a:ext cx="11030992" cy="523220"/>
          </a:xfrm>
          <a:prstGeom prst="rect">
            <a:avLst/>
          </a:prstGeom>
          <a:noFill/>
        </p:spPr>
        <p:txBody>
          <a:bodyPr wrap="square" rtlCol="0">
            <a:spAutoFit/>
          </a:bodyPr>
          <a:lstStyle/>
          <a:p>
            <a:pPr algn="just"/>
            <a:r>
              <a:rPr lang="en-GB" sz="2800" dirty="0">
                <a:solidFill>
                  <a:schemeClr val="tx2"/>
                </a:solidFill>
                <a:latin typeface="SassoonPrimary" panose="020B0500000000000000" pitchFamily="34" charset="0"/>
              </a:rPr>
              <a:t>Reflect on your first thoughts and ideas about self-control.</a:t>
            </a:r>
            <a:endParaRPr lang="en-GB" sz="1100" dirty="0">
              <a:solidFill>
                <a:schemeClr val="tx2"/>
              </a:solidFill>
              <a:latin typeface="SassoonPrimary" panose="020B0500000000000000" pitchFamily="34" charset="0"/>
            </a:endParaRPr>
          </a:p>
        </p:txBody>
      </p:sp>
      <p:sp>
        <p:nvSpPr>
          <p:cNvPr id="4" name="Rectangle 3"/>
          <p:cNvSpPr/>
          <p:nvPr/>
        </p:nvSpPr>
        <p:spPr>
          <a:xfrm>
            <a:off x="503511" y="2531069"/>
            <a:ext cx="11030992" cy="461665"/>
          </a:xfrm>
          <a:prstGeom prst="rect">
            <a:avLst/>
          </a:prstGeom>
        </p:spPr>
        <p:txBody>
          <a:bodyPr wrap="square">
            <a:spAutoFit/>
          </a:bodyPr>
          <a:lstStyle/>
          <a:p>
            <a:pPr algn="just"/>
            <a:r>
              <a:rPr lang="en-GB" sz="2400" dirty="0">
                <a:solidFill>
                  <a:schemeClr val="tx2"/>
                </a:solidFill>
                <a:latin typeface="SassoonPrimary" panose="020B0500000000000000" pitchFamily="34" charset="0"/>
              </a:rPr>
              <a:t>Now write a list of when and where it is important to show self-control.</a:t>
            </a:r>
          </a:p>
        </p:txBody>
      </p:sp>
      <p:pic>
        <p:nvPicPr>
          <p:cNvPr id="1026" name="Picture 2" descr="Self Control Bubbles - A behavior management teaching tool! b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45794">
            <a:off x="7823472" y="3120233"/>
            <a:ext cx="23050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568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7613" y="647700"/>
            <a:ext cx="2743201" cy="2322178"/>
          </a:xfrm>
        </p:spPr>
        <p:txBody>
          <a:bodyPr anchor="t">
            <a:normAutofit/>
          </a:bodyPr>
          <a:lstStyle/>
          <a:p>
            <a:pPr algn="ctr"/>
            <a:r>
              <a:rPr lang="en-US" sz="4800" b="1" dirty="0">
                <a:solidFill>
                  <a:schemeClr val="tx2">
                    <a:lumMod val="95000"/>
                    <a:lumOff val="5000"/>
                  </a:schemeClr>
                </a:solidFill>
                <a:latin typeface="SassoonPrimary" panose="020B0500000000000000" pitchFamily="34" charset="0"/>
              </a:rPr>
              <a:t>Thought of the Day</a:t>
            </a:r>
          </a:p>
        </p:txBody>
      </p:sp>
      <p:sp>
        <p:nvSpPr>
          <p:cNvPr id="5" name="Text Placeholder 4"/>
          <p:cNvSpPr>
            <a:spLocks noGrp="1"/>
          </p:cNvSpPr>
          <p:nvPr>
            <p:ph type="body" sz="half" idx="2"/>
          </p:nvPr>
        </p:nvSpPr>
        <p:spPr>
          <a:xfrm>
            <a:off x="8837613" y="3355279"/>
            <a:ext cx="2743200" cy="1131813"/>
          </a:xfrm>
        </p:spPr>
        <p:txBody>
          <a:bodyPr>
            <a:noAutofit/>
          </a:bodyPr>
          <a:lstStyle/>
          <a:p>
            <a:pPr algn="just"/>
            <a:r>
              <a:rPr lang="en-GB" sz="2400" dirty="0">
                <a:solidFill>
                  <a:schemeClr val="tx2">
                    <a:lumMod val="95000"/>
                    <a:lumOff val="5000"/>
                  </a:schemeClr>
                </a:solidFill>
                <a:latin typeface="SassoonPrimary" panose="020B0500000000000000" pitchFamily="34" charset="0"/>
              </a:rPr>
              <a:t>Take some time to be still and reflect on the thought of the day. What does it mean to you?</a:t>
            </a:r>
          </a:p>
        </p:txBody>
      </p:sp>
      <p:pic>
        <p:nvPicPr>
          <p:cNvPr id="4" name="Picture Placeholder 3"/>
          <p:cNvPicPr>
            <a:picLocks noGrp="1" noChangeAspect="1"/>
          </p:cNvPicPr>
          <p:nvPr>
            <p:ph type="pic" idx="1"/>
          </p:nvPr>
        </p:nvPicPr>
        <p:blipFill rotWithShape="1">
          <a:blip r:embed="rId2" cstate="print">
            <a:extLst>
              <a:ext uri="{28A0092B-C50C-407E-A947-70E740481C1C}">
                <a14:useLocalDpi xmlns:a14="http://schemas.microsoft.com/office/drawing/2010/main" val="0"/>
              </a:ext>
            </a:extLst>
          </a:blip>
          <a:srcRect l="-16972" t="3166" r="-19759" b="2538"/>
          <a:stretch/>
        </p:blipFill>
        <p:spPr>
          <a:xfrm>
            <a:off x="1408112" y="634637"/>
            <a:ext cx="6629400" cy="4572000"/>
          </a:xfrm>
        </p:spPr>
      </p:pic>
    </p:spTree>
    <p:extLst>
      <p:ext uri="{BB962C8B-B14F-4D97-AF65-F5344CB8AC3E}">
        <p14:creationId xmlns:p14="http://schemas.microsoft.com/office/powerpoint/2010/main" val="16091498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03511" y="267789"/>
            <a:ext cx="9358946" cy="2486025"/>
          </a:xfrm>
          <a:prstGeom prst="rect">
            <a:avLst/>
          </a:prstGeom>
        </p:spPr>
        <p:txBody>
          <a:bodyPr anchor="t"/>
          <a:lstStyle>
            <a:lvl1pPr algn="l" defTabSz="914400" rtl="0" eaLnBrk="1" latinLnBrk="0" hangingPunct="1">
              <a:lnSpc>
                <a:spcPct val="90000"/>
              </a:lnSpc>
              <a:spcBef>
                <a:spcPct val="0"/>
              </a:spcBef>
              <a:buNone/>
              <a:defRPr sz="3400" kern="1200">
                <a:solidFill>
                  <a:schemeClr val="tx1"/>
                </a:solidFill>
                <a:latin typeface="+mj-lt"/>
                <a:ea typeface="+mj-ea"/>
                <a:cs typeface="+mj-cs"/>
              </a:defRPr>
            </a:lvl1pPr>
          </a:lstStyle>
          <a:p>
            <a:r>
              <a:rPr lang="en-US" sz="4400" b="1" dirty="0">
                <a:solidFill>
                  <a:schemeClr val="tx2">
                    <a:lumMod val="95000"/>
                    <a:lumOff val="5000"/>
                  </a:schemeClr>
                </a:solidFill>
                <a:latin typeface="SassoonPrimary" panose="020B0500000000000000" pitchFamily="34" charset="0"/>
              </a:rPr>
              <a:t>Let’s pray…</a:t>
            </a: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a:p>
            <a:endParaRPr lang="en-US" b="1" dirty="0">
              <a:solidFill>
                <a:schemeClr val="tx2">
                  <a:lumMod val="95000"/>
                  <a:lumOff val="5000"/>
                </a:schemeClr>
              </a:solidFill>
              <a:latin typeface="SassoonInfant" panose="00000400000000000000" pitchFamily="2" charset="0"/>
            </a:endParaRPr>
          </a:p>
        </p:txBody>
      </p:sp>
      <p:sp>
        <p:nvSpPr>
          <p:cNvPr id="4" name="TextBox 3"/>
          <p:cNvSpPr txBox="1"/>
          <p:nvPr/>
        </p:nvSpPr>
        <p:spPr>
          <a:xfrm>
            <a:off x="3598815" y="5874243"/>
            <a:ext cx="4428309" cy="400110"/>
          </a:xfrm>
          <a:prstGeom prst="rect">
            <a:avLst/>
          </a:prstGeom>
          <a:noFill/>
        </p:spPr>
        <p:txBody>
          <a:bodyPr wrap="square" rtlCol="0">
            <a:spAutoFit/>
          </a:bodyPr>
          <a:lstStyle/>
          <a:p>
            <a:pPr algn="ctr"/>
            <a:r>
              <a:rPr lang="en-GB" sz="2000" dirty="0">
                <a:solidFill>
                  <a:schemeClr val="tx2"/>
                </a:solidFill>
                <a:latin typeface="SassoonPrimary" panose="020B0500000000000000" pitchFamily="34" charset="0"/>
              </a:rPr>
              <a:t>Thank you Finley! (Sycamore)</a:t>
            </a:r>
          </a:p>
        </p:txBody>
      </p:sp>
      <p:sp>
        <p:nvSpPr>
          <p:cNvPr id="5" name="TextBox 4"/>
          <p:cNvSpPr txBox="1"/>
          <p:nvPr/>
        </p:nvSpPr>
        <p:spPr>
          <a:xfrm>
            <a:off x="5812971" y="942231"/>
            <a:ext cx="5329646" cy="984885"/>
          </a:xfrm>
          <a:prstGeom prst="rect">
            <a:avLst/>
          </a:prstGeom>
          <a:noFill/>
        </p:spPr>
        <p:txBody>
          <a:bodyPr wrap="square" rtlCol="0">
            <a:spAutoFit/>
          </a:bodyPr>
          <a:lstStyle/>
          <a:p>
            <a:pPr algn="just"/>
            <a:endParaRPr lang="en-GB" sz="2900" dirty="0">
              <a:solidFill>
                <a:schemeClr val="tx2"/>
              </a:solidFill>
              <a:latin typeface="SassoonInfant" panose="00000400000000000000" pitchFamily="2" charset="0"/>
            </a:endParaRPr>
          </a:p>
          <a:p>
            <a:pPr algn="just"/>
            <a:endParaRPr lang="en-GB" sz="2900" dirty="0">
              <a:solidFill>
                <a:schemeClr val="tx2"/>
              </a:solidFill>
              <a:latin typeface="SassoonInfant" panose="00000400000000000000" pitchFamily="2" charset="0"/>
            </a:endParaRPr>
          </a:p>
        </p:txBody>
      </p:sp>
      <p:sp>
        <p:nvSpPr>
          <p:cNvPr id="8" name="TextBox 7"/>
          <p:cNvSpPr txBox="1"/>
          <p:nvPr/>
        </p:nvSpPr>
        <p:spPr>
          <a:xfrm>
            <a:off x="3598815" y="1631225"/>
            <a:ext cx="4779919" cy="3416320"/>
          </a:xfrm>
          <a:prstGeom prst="rect">
            <a:avLst/>
          </a:prstGeom>
          <a:noFill/>
        </p:spPr>
        <p:txBody>
          <a:bodyPr wrap="square" rtlCol="0">
            <a:spAutoFit/>
          </a:bodyPr>
          <a:lstStyle/>
          <a:p>
            <a:pPr algn="ctr" fontAlgn="base"/>
            <a:r>
              <a:rPr lang="en-GB" sz="2400" dirty="0">
                <a:solidFill>
                  <a:schemeClr val="tx2"/>
                </a:solidFill>
                <a:latin typeface="SassoonPrimary" panose="020B0500000000000000" pitchFamily="34" charset="0"/>
              </a:rPr>
              <a:t>Dear God,</a:t>
            </a:r>
          </a:p>
          <a:p>
            <a:pPr algn="ctr" fontAlgn="base"/>
            <a:endParaRPr lang="en-GB" sz="2400" dirty="0">
              <a:solidFill>
                <a:schemeClr val="tx2"/>
              </a:solidFill>
              <a:latin typeface="SassoonPrimary" panose="020B0500000000000000" pitchFamily="34" charset="0"/>
            </a:endParaRPr>
          </a:p>
          <a:p>
            <a:pPr algn="ctr" fontAlgn="base"/>
            <a:r>
              <a:rPr lang="en-GB" sz="2400" dirty="0">
                <a:solidFill>
                  <a:schemeClr val="tx2"/>
                </a:solidFill>
                <a:latin typeface="SassoonPrimary" panose="020B0500000000000000" pitchFamily="34" charset="0"/>
              </a:rPr>
              <a:t>Thank you for the kind people.</a:t>
            </a:r>
          </a:p>
          <a:p>
            <a:pPr algn="ctr" fontAlgn="base"/>
            <a:r>
              <a:rPr lang="en-GB" sz="2400" dirty="0">
                <a:solidFill>
                  <a:schemeClr val="tx2"/>
                </a:solidFill>
                <a:latin typeface="SassoonPrimary" panose="020B0500000000000000" pitchFamily="34" charset="0"/>
              </a:rPr>
              <a:t>Sorry for all of the unkind people.</a:t>
            </a:r>
          </a:p>
          <a:p>
            <a:pPr algn="ctr" fontAlgn="base"/>
            <a:r>
              <a:rPr lang="en-GB" sz="2400" dirty="0">
                <a:solidFill>
                  <a:schemeClr val="tx2"/>
                </a:solidFill>
                <a:latin typeface="SassoonPrimary" panose="020B0500000000000000" pitchFamily="34" charset="0"/>
              </a:rPr>
              <a:t>Please help people to be better.</a:t>
            </a:r>
          </a:p>
          <a:p>
            <a:pPr algn="ctr" fontAlgn="base"/>
            <a:br>
              <a:rPr lang="en-GB" sz="2400" dirty="0">
                <a:solidFill>
                  <a:schemeClr val="tx2"/>
                </a:solidFill>
                <a:latin typeface="SassoonPrimary" panose="020B0500000000000000" pitchFamily="34" charset="0"/>
              </a:rPr>
            </a:br>
            <a:endParaRPr lang="en-GB" sz="2400" dirty="0">
              <a:solidFill>
                <a:schemeClr val="tx2"/>
              </a:solidFill>
              <a:latin typeface="SassoonPrimary" panose="020B0500000000000000" pitchFamily="34" charset="0"/>
            </a:endParaRPr>
          </a:p>
          <a:p>
            <a:pPr algn="ctr" fontAlgn="base"/>
            <a:r>
              <a:rPr lang="en-GB" sz="2400" dirty="0">
                <a:solidFill>
                  <a:schemeClr val="tx2"/>
                </a:solidFill>
                <a:latin typeface="SassoonPrimary" panose="020B0500000000000000" pitchFamily="34" charset="0"/>
              </a:rPr>
              <a:t>Amen.</a:t>
            </a:r>
          </a:p>
        </p:txBody>
      </p:sp>
    </p:spTree>
    <p:extLst>
      <p:ext uri="{BB962C8B-B14F-4D97-AF65-F5344CB8AC3E}">
        <p14:creationId xmlns:p14="http://schemas.microsoft.com/office/powerpoint/2010/main" val="679647156"/>
      </p:ext>
    </p:extLst>
  </p:cSld>
  <p:clrMapOvr>
    <a:masterClrMapping/>
  </p:clrMapOvr>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383</TotalTime>
  <Words>552</Words>
  <Application>Microsoft Office PowerPoint</Application>
  <PresentationFormat>Widescreen</PresentationFormat>
  <Paragraphs>49</Paragraphs>
  <Slides>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Euphemia</vt:lpstr>
      <vt:lpstr>SassoonInfant</vt:lpstr>
      <vt:lpstr>SassoonPrimary</vt:lpstr>
      <vt:lpstr>Wingdings</vt:lpstr>
      <vt:lpstr>Children Playing 16x9</vt:lpstr>
      <vt:lpstr>Verwood First School</vt:lpstr>
      <vt:lpstr>Happy Monday everybody!</vt:lpstr>
      <vt:lpstr>Before we start, let’s take time to think…</vt:lpstr>
      <vt:lpstr>Self-control is the ability to control yourself, in particular your emotions, especially in difficult situations. The Bible offers several examples of self-control. </vt:lpstr>
      <vt:lpstr>PowerPoint Presentation</vt:lpstr>
      <vt:lpstr>Activities to try at home!</vt:lpstr>
      <vt:lpstr>Thought of the 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Verwood First School</dc:title>
  <dc:creator>Elle.Harding</dc:creator>
  <cp:lastModifiedBy>Rachel Long</cp:lastModifiedBy>
  <cp:revision>40</cp:revision>
  <dcterms:created xsi:type="dcterms:W3CDTF">2020-05-18T12:27:28Z</dcterms:created>
  <dcterms:modified xsi:type="dcterms:W3CDTF">2020-06-19T12:42:56Z</dcterms:modified>
</cp:coreProperties>
</file>