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7"/>
  </p:notesMasterIdLst>
  <p:sldIdLst>
    <p:sldId id="256" r:id="rId2"/>
    <p:sldId id="257" r:id="rId3"/>
    <p:sldId id="258" r:id="rId4"/>
    <p:sldId id="259" r:id="rId5"/>
    <p:sldId id="260" r:id="rId6"/>
  </p:sldIdLst>
  <p:sldSz cx="9144000" cy="5143500" type="screen16x9"/>
  <p:notesSz cx="6858000" cy="9144000"/>
  <p:embeddedFontLst>
    <p:embeddedFont>
      <p:font typeface="Comfortaa" panose="020B0604020202020204" charset="0"/>
      <p:regular r:id="rId8"/>
      <p:bold r:id="rId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 section of the plan.</a:t>
            </a:r>
            <a:endParaRPr/>
          </a:p>
          <a:p>
            <a:pPr marL="0" lvl="0" indent="0" algn="l" rtl="0">
              <a:spcBef>
                <a:spcPts val="0"/>
              </a:spcBef>
              <a:spcAft>
                <a:spcPts val="0"/>
              </a:spcAft>
              <a:buNone/>
            </a:pPr>
            <a:r>
              <a:rPr lang="en"/>
              <a:t>Role play surprised to see a mystery box in your classroom - discuss in talk partners what could be inside?</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7741867be3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7741867be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2 section of plan. </a:t>
            </a:r>
            <a:endParaRPr/>
          </a:p>
          <a:p>
            <a:pPr marL="0" lvl="0" indent="0" algn="l" rtl="0">
              <a:spcBef>
                <a:spcPts val="0"/>
              </a:spcBef>
              <a:spcAft>
                <a:spcPts val="0"/>
              </a:spcAft>
              <a:buNone/>
            </a:pPr>
            <a:r>
              <a:rPr lang="en"/>
              <a:t>As a class, discuss and scribe on board the feelings when anticipating what might be inside the parcel (e.g. happy, excited, nervous) </a:t>
            </a:r>
            <a:endParaRPr/>
          </a:p>
          <a:p>
            <a:pPr marL="0" lvl="0" indent="0" algn="l" rtl="0">
              <a:spcBef>
                <a:spcPts val="0"/>
              </a:spcBef>
              <a:spcAft>
                <a:spcPts val="0"/>
              </a:spcAft>
              <a:buNone/>
            </a:pPr>
            <a:r>
              <a:rPr lang="en"/>
              <a:t>Then once the parcel has been opened and nothing is inside, discuss and scribe on board the feelings again (e.g. sad, confused, surprised, disappointed)</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775ab1bb3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775ab1bb3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See slide 3 section of plan.</a:t>
            </a:r>
            <a:endParaRPr>
              <a:solidFill>
                <a:schemeClr val="dk1"/>
              </a:solidFill>
            </a:endParaRPr>
          </a:p>
          <a:p>
            <a:pPr marL="0" lvl="0" indent="0" algn="l" rtl="0">
              <a:spcBef>
                <a:spcPts val="0"/>
              </a:spcBef>
              <a:spcAft>
                <a:spcPts val="0"/>
              </a:spcAft>
              <a:buNone/>
            </a:pPr>
            <a:r>
              <a:rPr lang="en">
                <a:solidFill>
                  <a:schemeClr val="dk1"/>
                </a:solidFill>
              </a:rPr>
              <a:t>Discuss examples such cancelled birthday party, not getting the lunch they were hoping for, not getting the present they were hoping for, getting sent to bed early, a play date or holiday being cancelled, not being able to see loved ones etc. - Discuss what they could do to feel better?</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775ab4d06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775ab4d06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4 section of plan. </a:t>
            </a:r>
            <a:endParaRPr/>
          </a:p>
          <a:p>
            <a:pPr marL="0" lvl="0" indent="0" algn="l" rtl="0">
              <a:spcBef>
                <a:spcPts val="0"/>
              </a:spcBef>
              <a:spcAft>
                <a:spcPts val="0"/>
              </a:spcAft>
              <a:buNone/>
            </a:pPr>
            <a:r>
              <a:rPr lang="en"/>
              <a:t>Explain the concept of this activity (could model with real sandcastle if your school has the resources e.g. borrow from EYFS). Chn then have a go at reflecting on a time when they felt disappointed and consider strategies to made them feel better.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775ab1bb3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775ab1bb3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5 section of plan. </a:t>
            </a:r>
            <a:endParaRPr/>
          </a:p>
          <a:p>
            <a:pPr marL="0" lvl="0" indent="0" algn="l" rtl="0">
              <a:spcBef>
                <a:spcPts val="0"/>
              </a:spcBef>
              <a:spcAft>
                <a:spcPts val="0"/>
              </a:spcAft>
              <a:buNone/>
            </a:pPr>
            <a:r>
              <a:rPr lang="en"/>
              <a:t>Read and discuss the poem - How is the hippopotamus feeling? Why is the hippopotamus disappointed? What could he do to make himself feel better?</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
        <p:cNvGrpSpPr/>
        <p:nvPr/>
      </p:nvGrpSpPr>
      <p:grpSpPr>
        <a:xfrm>
          <a:off x="0" y="0"/>
          <a:ext cx="0" cy="0"/>
          <a:chOff x="0" y="0"/>
          <a:chExt cx="0" cy="0"/>
        </a:xfrm>
      </p:grpSpPr>
      <p:sp>
        <p:nvSpPr>
          <p:cNvPr id="54" name="Google Shape;54;p13"/>
          <p:cNvSpPr txBox="1"/>
          <p:nvPr/>
        </p:nvSpPr>
        <p:spPr>
          <a:xfrm>
            <a:off x="326800" y="292175"/>
            <a:ext cx="4830900" cy="531900"/>
          </a:xfrm>
          <a:prstGeom prst="rect">
            <a:avLst/>
          </a:prstGeom>
          <a:solidFill>
            <a:srgbClr val="9FC5E8"/>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Dealing with Disappointment </a:t>
            </a:r>
            <a:endParaRPr sz="2400" b="1">
              <a:latin typeface="Comfortaa"/>
              <a:ea typeface="Comfortaa"/>
              <a:cs typeface="Comfortaa"/>
              <a:sym typeface="Comfortaa"/>
            </a:endParaRPr>
          </a:p>
        </p:txBody>
      </p:sp>
      <p:sp>
        <p:nvSpPr>
          <p:cNvPr id="55" name="Google Shape;55;p13"/>
          <p:cNvSpPr txBox="1"/>
          <p:nvPr/>
        </p:nvSpPr>
        <p:spPr>
          <a:xfrm>
            <a:off x="7445275" y="292175"/>
            <a:ext cx="1420800" cy="531900"/>
          </a:xfrm>
          <a:prstGeom prst="rect">
            <a:avLst/>
          </a:prstGeom>
          <a:solidFill>
            <a:srgbClr val="FFFF00"/>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Yr 3 &amp; 4</a:t>
            </a:r>
            <a:endParaRPr sz="2400" b="1">
              <a:latin typeface="Comfortaa"/>
              <a:ea typeface="Comfortaa"/>
              <a:cs typeface="Comfortaa"/>
              <a:sym typeface="Comfortaa"/>
            </a:endParaRPr>
          </a:p>
        </p:txBody>
      </p:sp>
      <p:pic>
        <p:nvPicPr>
          <p:cNvPr id="56" name="Google Shape;56;p13"/>
          <p:cNvPicPr preferRelativeResize="0"/>
          <p:nvPr/>
        </p:nvPicPr>
        <p:blipFill>
          <a:blip r:embed="rId3">
            <a:alphaModFix/>
          </a:blip>
          <a:stretch>
            <a:fillRect/>
          </a:stretch>
        </p:blipFill>
        <p:spPr>
          <a:xfrm>
            <a:off x="715575" y="1081675"/>
            <a:ext cx="4053350" cy="3877125"/>
          </a:xfrm>
          <a:prstGeom prst="rect">
            <a:avLst/>
          </a:prstGeom>
          <a:noFill/>
          <a:ln>
            <a:noFill/>
          </a:ln>
        </p:spPr>
      </p:pic>
      <p:pic>
        <p:nvPicPr>
          <p:cNvPr id="57" name="Google Shape;57;p13"/>
          <p:cNvPicPr preferRelativeResize="0"/>
          <p:nvPr/>
        </p:nvPicPr>
        <p:blipFill>
          <a:blip r:embed="rId4">
            <a:alphaModFix/>
          </a:blip>
          <a:stretch>
            <a:fillRect/>
          </a:stretch>
        </p:blipFill>
        <p:spPr>
          <a:xfrm>
            <a:off x="5404425" y="1012925"/>
            <a:ext cx="3101297" cy="4014624"/>
          </a:xfrm>
          <a:prstGeom prst="rect">
            <a:avLst/>
          </a:prstGeom>
          <a:noFill/>
          <a:ln>
            <a:noFill/>
          </a:ln>
        </p:spPr>
      </p:pic>
      <p:sp>
        <p:nvSpPr>
          <p:cNvPr id="58" name="Google Shape;58;p13"/>
          <p:cNvSpPr txBox="1"/>
          <p:nvPr/>
        </p:nvSpPr>
        <p:spPr>
          <a:xfrm>
            <a:off x="5852700" y="1562925"/>
            <a:ext cx="17592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latin typeface="Comfortaa"/>
                <a:ea typeface="Comfortaa"/>
                <a:cs typeface="Comfortaa"/>
                <a:sym typeface="Comfortaa"/>
              </a:rPr>
              <a:t>What could be inside?</a:t>
            </a:r>
            <a:endParaRPr sz="1800">
              <a:latin typeface="Comfortaa"/>
              <a:ea typeface="Comfortaa"/>
              <a:cs typeface="Comfortaa"/>
              <a:sym typeface="Comforta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l="27692" t="26643" r="28420" b="25709"/>
          <a:stretch/>
        </p:blipFill>
        <p:spPr>
          <a:xfrm>
            <a:off x="574038" y="131425"/>
            <a:ext cx="7995925" cy="4880650"/>
          </a:xfrm>
          <a:prstGeom prst="rect">
            <a:avLst/>
          </a:prstGeom>
          <a:noFill/>
          <a:ln w="28575" cap="flat" cmpd="sng">
            <a:solidFill>
              <a:srgbClr val="A4C2F4"/>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7"/>
        <p:cNvGrpSpPr/>
        <p:nvPr/>
      </p:nvGrpSpPr>
      <p:grpSpPr>
        <a:xfrm>
          <a:off x="0" y="0"/>
          <a:ext cx="0" cy="0"/>
          <a:chOff x="0" y="0"/>
          <a:chExt cx="0" cy="0"/>
        </a:xfrm>
      </p:grpSpPr>
      <p:sp>
        <p:nvSpPr>
          <p:cNvPr id="68" name="Google Shape;68;p15"/>
          <p:cNvSpPr txBox="1"/>
          <p:nvPr/>
        </p:nvSpPr>
        <p:spPr>
          <a:xfrm>
            <a:off x="216750" y="85250"/>
            <a:ext cx="8727900" cy="1420800"/>
          </a:xfrm>
          <a:prstGeom prst="rect">
            <a:avLst/>
          </a:prstGeom>
          <a:solidFill>
            <a:srgbClr val="C9DAF8"/>
          </a:solidFill>
          <a:ln w="38100"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300" b="1">
                <a:solidFill>
                  <a:srgbClr val="4A86E8"/>
                </a:solidFill>
                <a:latin typeface="Comfortaa"/>
                <a:ea typeface="Comfortaa"/>
                <a:cs typeface="Comfortaa"/>
                <a:sym typeface="Comfortaa"/>
              </a:rPr>
              <a:t>What is disappointment?</a:t>
            </a:r>
            <a:endParaRPr sz="2300" b="1">
              <a:solidFill>
                <a:srgbClr val="4A86E8"/>
              </a:solidFill>
              <a:latin typeface="Comfortaa"/>
              <a:ea typeface="Comfortaa"/>
              <a:cs typeface="Comfortaa"/>
              <a:sym typeface="Comfortaa"/>
            </a:endParaRPr>
          </a:p>
          <a:p>
            <a:pPr marL="0" lvl="0" indent="0" algn="ctr" rtl="0">
              <a:spcBef>
                <a:spcPts val="0"/>
              </a:spcBef>
              <a:spcAft>
                <a:spcPts val="0"/>
              </a:spcAft>
              <a:buNone/>
            </a:pPr>
            <a:r>
              <a:rPr lang="en" sz="1900">
                <a:latin typeface="Comfortaa"/>
                <a:ea typeface="Comfortaa"/>
                <a:cs typeface="Comfortaa"/>
                <a:sym typeface="Comfortaa"/>
              </a:rPr>
              <a:t>Disappointment is when you feel sad about not achieving what you set out to achieve or an event not going the way you wanted it to go. Most people will feel disappointment at some point in their life. </a:t>
            </a:r>
            <a:endParaRPr sz="1900">
              <a:latin typeface="Comfortaa"/>
              <a:ea typeface="Comfortaa"/>
              <a:cs typeface="Comfortaa"/>
              <a:sym typeface="Comfortaa"/>
            </a:endParaRPr>
          </a:p>
          <a:p>
            <a:pPr marL="0" lvl="0" indent="0" algn="l" rtl="0">
              <a:spcBef>
                <a:spcPts val="0"/>
              </a:spcBef>
              <a:spcAft>
                <a:spcPts val="0"/>
              </a:spcAft>
              <a:buNone/>
            </a:pPr>
            <a:endParaRPr sz="2400">
              <a:latin typeface="Comfortaa"/>
              <a:ea typeface="Comfortaa"/>
              <a:cs typeface="Comfortaa"/>
              <a:sym typeface="Comfortaa"/>
            </a:endParaRPr>
          </a:p>
        </p:txBody>
      </p:sp>
      <p:pic>
        <p:nvPicPr>
          <p:cNvPr id="69" name="Google Shape;69;p15"/>
          <p:cNvPicPr preferRelativeResize="0"/>
          <p:nvPr/>
        </p:nvPicPr>
        <p:blipFill>
          <a:blip r:embed="rId3">
            <a:alphaModFix/>
          </a:blip>
          <a:stretch>
            <a:fillRect/>
          </a:stretch>
        </p:blipFill>
        <p:spPr>
          <a:xfrm rot="-548283">
            <a:off x="288804" y="2919577"/>
            <a:ext cx="3345292" cy="1873372"/>
          </a:xfrm>
          <a:prstGeom prst="rect">
            <a:avLst/>
          </a:prstGeom>
          <a:noFill/>
          <a:ln w="38100" cap="flat" cmpd="sng">
            <a:solidFill>
              <a:srgbClr val="9FC5E8"/>
            </a:solidFill>
            <a:prstDash val="solid"/>
            <a:round/>
            <a:headEnd type="none" w="sm" len="sm"/>
            <a:tailEnd type="none" w="sm" len="sm"/>
          </a:ln>
        </p:spPr>
      </p:pic>
      <p:cxnSp>
        <p:nvCxnSpPr>
          <p:cNvPr id="70" name="Google Shape;70;p15"/>
          <p:cNvCxnSpPr/>
          <p:nvPr/>
        </p:nvCxnSpPr>
        <p:spPr>
          <a:xfrm flipH="1">
            <a:off x="572575" y="2514825"/>
            <a:ext cx="2600100" cy="2699700"/>
          </a:xfrm>
          <a:prstGeom prst="straightConnector1">
            <a:avLst/>
          </a:prstGeom>
          <a:noFill/>
          <a:ln w="76200" cap="flat" cmpd="sng">
            <a:solidFill>
              <a:srgbClr val="FF0000"/>
            </a:solidFill>
            <a:prstDash val="solid"/>
            <a:round/>
            <a:headEnd type="none" w="med" len="med"/>
            <a:tailEnd type="none" w="med" len="med"/>
          </a:ln>
        </p:spPr>
      </p:cxnSp>
      <p:cxnSp>
        <p:nvCxnSpPr>
          <p:cNvPr id="71" name="Google Shape;71;p15"/>
          <p:cNvCxnSpPr/>
          <p:nvPr/>
        </p:nvCxnSpPr>
        <p:spPr>
          <a:xfrm>
            <a:off x="291950" y="3005025"/>
            <a:ext cx="3349500" cy="1626900"/>
          </a:xfrm>
          <a:prstGeom prst="straightConnector1">
            <a:avLst/>
          </a:prstGeom>
          <a:noFill/>
          <a:ln w="76200" cap="flat" cmpd="sng">
            <a:solidFill>
              <a:srgbClr val="FF0000"/>
            </a:solidFill>
            <a:prstDash val="solid"/>
            <a:round/>
            <a:headEnd type="none" w="med" len="med"/>
            <a:tailEnd type="none" w="med" len="med"/>
          </a:ln>
        </p:spPr>
      </p:cxnSp>
      <p:sp>
        <p:nvSpPr>
          <p:cNvPr id="72" name="Google Shape;72;p15"/>
          <p:cNvSpPr txBox="1"/>
          <p:nvPr/>
        </p:nvSpPr>
        <p:spPr>
          <a:xfrm>
            <a:off x="254825" y="1725225"/>
            <a:ext cx="8727900" cy="789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400">
                <a:solidFill>
                  <a:schemeClr val="dk1"/>
                </a:solidFill>
                <a:latin typeface="Comfortaa"/>
                <a:ea typeface="Comfortaa"/>
                <a:cs typeface="Comfortaa"/>
                <a:sym typeface="Comfortaa"/>
              </a:rPr>
              <a:t>Can you think of a time when you have felt disappointed?</a:t>
            </a:r>
            <a:endParaRPr sz="2400">
              <a:solidFill>
                <a:schemeClr val="dk1"/>
              </a:solidFill>
              <a:latin typeface="Comfortaa"/>
              <a:ea typeface="Comfortaa"/>
              <a:cs typeface="Comfortaa"/>
              <a:sym typeface="Comfortaa"/>
            </a:endParaRPr>
          </a:p>
        </p:txBody>
      </p:sp>
      <p:pic>
        <p:nvPicPr>
          <p:cNvPr id="73" name="Google Shape;73;p15"/>
          <p:cNvPicPr preferRelativeResize="0"/>
          <p:nvPr/>
        </p:nvPicPr>
        <p:blipFill rotWithShape="1">
          <a:blip r:embed="rId4">
            <a:alphaModFix/>
          </a:blip>
          <a:srcRect r="7800"/>
          <a:stretch/>
        </p:blipFill>
        <p:spPr>
          <a:xfrm rot="488716">
            <a:off x="6145780" y="2758771"/>
            <a:ext cx="2774265" cy="1885808"/>
          </a:xfrm>
          <a:prstGeom prst="rect">
            <a:avLst/>
          </a:prstGeom>
          <a:noFill/>
          <a:ln w="38100" cap="flat" cmpd="sng">
            <a:solidFill>
              <a:srgbClr val="A4C2F4"/>
            </a:solidFill>
            <a:prstDash val="solid"/>
            <a:round/>
            <a:headEnd type="none" w="sm" len="sm"/>
            <a:tailEnd type="none" w="sm" len="sm"/>
          </a:ln>
        </p:spPr>
      </p:pic>
      <p:pic>
        <p:nvPicPr>
          <p:cNvPr id="74" name="Google Shape;74;p15"/>
          <p:cNvPicPr preferRelativeResize="0"/>
          <p:nvPr/>
        </p:nvPicPr>
        <p:blipFill>
          <a:blip r:embed="rId5">
            <a:alphaModFix/>
          </a:blip>
          <a:stretch>
            <a:fillRect/>
          </a:stretch>
        </p:blipFill>
        <p:spPr>
          <a:xfrm>
            <a:off x="3358326" y="3211125"/>
            <a:ext cx="3048725" cy="1835575"/>
          </a:xfrm>
          <a:prstGeom prst="rect">
            <a:avLst/>
          </a:prstGeom>
          <a:noFill/>
          <a:ln w="38100" cap="flat" cmpd="sng">
            <a:solidFill>
              <a:srgbClr val="9FC5E8"/>
            </a:solidFill>
            <a:prstDash val="solid"/>
            <a:round/>
            <a:headEnd type="none" w="sm" len="sm"/>
            <a:tailEnd type="none" w="sm" len="sm"/>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8"/>
        <p:cNvGrpSpPr/>
        <p:nvPr/>
      </p:nvGrpSpPr>
      <p:grpSpPr>
        <a:xfrm>
          <a:off x="0" y="0"/>
          <a:ext cx="0" cy="0"/>
          <a:chOff x="0" y="0"/>
          <a:chExt cx="0" cy="0"/>
        </a:xfrm>
      </p:grpSpPr>
      <p:sp>
        <p:nvSpPr>
          <p:cNvPr id="79" name="Google Shape;79;p16"/>
          <p:cNvSpPr txBox="1"/>
          <p:nvPr/>
        </p:nvSpPr>
        <p:spPr>
          <a:xfrm>
            <a:off x="2407500" y="127875"/>
            <a:ext cx="4329000" cy="85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200">
                <a:latin typeface="Comfortaa"/>
                <a:ea typeface="Comfortaa"/>
                <a:cs typeface="Comfortaa"/>
                <a:sym typeface="Comfortaa"/>
              </a:rPr>
              <a:t>Time for reflection...</a:t>
            </a:r>
            <a:endParaRPr sz="3200">
              <a:latin typeface="Comfortaa"/>
              <a:ea typeface="Comfortaa"/>
              <a:cs typeface="Comfortaa"/>
              <a:sym typeface="Comfortaa"/>
            </a:endParaRPr>
          </a:p>
        </p:txBody>
      </p:sp>
      <p:pic>
        <p:nvPicPr>
          <p:cNvPr id="80" name="Google Shape;80;p16"/>
          <p:cNvPicPr preferRelativeResize="0"/>
          <p:nvPr/>
        </p:nvPicPr>
        <p:blipFill rotWithShape="1">
          <a:blip r:embed="rId3">
            <a:alphaModFix/>
          </a:blip>
          <a:srcRect l="23632" t="14934" r="23271" b="8124"/>
          <a:stretch/>
        </p:blipFill>
        <p:spPr>
          <a:xfrm>
            <a:off x="491425" y="766225"/>
            <a:ext cx="3867460" cy="3150726"/>
          </a:xfrm>
          <a:prstGeom prst="rect">
            <a:avLst/>
          </a:prstGeom>
          <a:noFill/>
          <a:ln w="38100" cap="flat" cmpd="sng">
            <a:solidFill>
              <a:srgbClr val="A4C2F4"/>
            </a:solidFill>
            <a:prstDash val="solid"/>
            <a:round/>
            <a:headEnd type="none" w="sm" len="sm"/>
            <a:tailEnd type="none" w="sm" len="sm"/>
          </a:ln>
        </p:spPr>
      </p:pic>
      <p:pic>
        <p:nvPicPr>
          <p:cNvPr id="81" name="Google Shape;81;p16"/>
          <p:cNvPicPr preferRelativeResize="0"/>
          <p:nvPr/>
        </p:nvPicPr>
        <p:blipFill rotWithShape="1">
          <a:blip r:embed="rId4">
            <a:alphaModFix/>
          </a:blip>
          <a:srcRect l="28393" t="18338" r="28552" b="16096"/>
          <a:stretch/>
        </p:blipFill>
        <p:spPr>
          <a:xfrm>
            <a:off x="4944550" y="766225"/>
            <a:ext cx="3680024" cy="3150714"/>
          </a:xfrm>
          <a:prstGeom prst="rect">
            <a:avLst/>
          </a:prstGeom>
          <a:noFill/>
          <a:ln w="38100" cap="flat" cmpd="sng">
            <a:solidFill>
              <a:srgbClr val="A4C2F4"/>
            </a:solidFill>
            <a:prstDash val="solid"/>
            <a:round/>
            <a:headEnd type="none" w="sm" len="sm"/>
            <a:tailEnd type="none" w="sm" len="sm"/>
          </a:ln>
        </p:spPr>
      </p:pic>
      <p:sp>
        <p:nvSpPr>
          <p:cNvPr id="82" name="Google Shape;82;p16"/>
          <p:cNvSpPr txBox="1"/>
          <p:nvPr/>
        </p:nvSpPr>
        <p:spPr>
          <a:xfrm>
            <a:off x="691750" y="4106275"/>
            <a:ext cx="3466800" cy="856800"/>
          </a:xfrm>
          <a:prstGeom prst="rect">
            <a:avLst/>
          </a:prstGeom>
          <a:solidFill>
            <a:srgbClr val="EA9999"/>
          </a:solid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200">
                <a:latin typeface="Comfortaa"/>
                <a:ea typeface="Comfortaa"/>
                <a:cs typeface="Comfortaa"/>
                <a:sym typeface="Comfortaa"/>
              </a:rPr>
              <a:t>A time you have been disappointed</a:t>
            </a:r>
            <a:endParaRPr sz="2200">
              <a:latin typeface="Comfortaa"/>
              <a:ea typeface="Comfortaa"/>
              <a:cs typeface="Comfortaa"/>
              <a:sym typeface="Comfortaa"/>
            </a:endParaRPr>
          </a:p>
        </p:txBody>
      </p:sp>
      <p:sp>
        <p:nvSpPr>
          <p:cNvPr id="83" name="Google Shape;83;p16"/>
          <p:cNvSpPr txBox="1"/>
          <p:nvPr/>
        </p:nvSpPr>
        <p:spPr>
          <a:xfrm>
            <a:off x="5051163" y="4106275"/>
            <a:ext cx="3466800" cy="856800"/>
          </a:xfrm>
          <a:prstGeom prst="rect">
            <a:avLst/>
          </a:prstGeom>
          <a:solidFill>
            <a:srgbClr val="B6D7A8"/>
          </a:solidFill>
          <a:ln w="381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a:latin typeface="Comfortaa"/>
                <a:ea typeface="Comfortaa"/>
                <a:cs typeface="Comfortaa"/>
                <a:sym typeface="Comfortaa"/>
              </a:rPr>
              <a:t>What you can do to make yourself feel better</a:t>
            </a:r>
            <a:endParaRPr sz="2000">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7"/>
        <p:cNvGrpSpPr/>
        <p:nvPr/>
      </p:nvGrpSpPr>
      <p:grpSpPr>
        <a:xfrm>
          <a:off x="0" y="0"/>
          <a:ext cx="0" cy="0"/>
          <a:chOff x="0" y="0"/>
          <a:chExt cx="0" cy="0"/>
        </a:xfrm>
      </p:grpSpPr>
      <p:sp>
        <p:nvSpPr>
          <p:cNvPr id="88" name="Google Shape;88;p17"/>
          <p:cNvSpPr txBox="1"/>
          <p:nvPr/>
        </p:nvSpPr>
        <p:spPr>
          <a:xfrm>
            <a:off x="366300" y="0"/>
            <a:ext cx="42057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b="1" u="sng">
                <a:solidFill>
                  <a:srgbClr val="444444"/>
                </a:solidFill>
                <a:latin typeface="Comfortaa"/>
                <a:ea typeface="Comfortaa"/>
                <a:cs typeface="Comfortaa"/>
                <a:sym typeface="Comfortaa"/>
              </a:rPr>
              <a:t>The Hippopotamus's Birthday</a:t>
            </a:r>
            <a:endParaRPr sz="1900" b="1" u="sng">
              <a:solidFill>
                <a:srgbClr val="444444"/>
              </a:solidFill>
              <a:latin typeface="Comfortaa"/>
              <a:ea typeface="Comfortaa"/>
              <a:cs typeface="Comfortaa"/>
              <a:sym typeface="Comfortaa"/>
            </a:endParaRPr>
          </a:p>
          <a:p>
            <a:pPr marL="0" lvl="0" indent="0" algn="ctr" rtl="0">
              <a:spcBef>
                <a:spcPts val="0"/>
              </a:spcBef>
              <a:spcAft>
                <a:spcPts val="0"/>
              </a:spcAft>
              <a:buNone/>
            </a:pPr>
            <a:endParaRPr sz="1600">
              <a:solidFill>
                <a:schemeClr val="dk1"/>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He has opened all his parcels</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but the largest and the last;</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His hopes are at their highest</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and his heart is beating fast.</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O happy Hippopotamus,</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what lovely gift is here?</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He cuts the string.</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The world stands still.</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A pair of boots appear!</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endParaRPr sz="9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O little Hippopotamus,</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the sorrows of the small!</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He dropped two tears to mingle</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with the flowing Senegal;</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And the 'Thank you' that he uttered</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was the saddest ever heard</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In the Senegambian jungle</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from the mouth of beast or bird.</a:t>
            </a:r>
            <a:endParaRPr sz="1500">
              <a:solidFill>
                <a:srgbClr val="444444"/>
              </a:solidFill>
              <a:latin typeface="Comfortaa"/>
              <a:ea typeface="Comfortaa"/>
              <a:cs typeface="Comfortaa"/>
              <a:sym typeface="Comfortaa"/>
            </a:endParaRPr>
          </a:p>
          <a:p>
            <a:pPr marL="0" lvl="0" indent="0" algn="ctr" rtl="0">
              <a:spcBef>
                <a:spcPts val="0"/>
              </a:spcBef>
              <a:spcAft>
                <a:spcPts val="0"/>
              </a:spcAft>
              <a:buNone/>
            </a:pPr>
            <a:endParaRPr sz="1600">
              <a:solidFill>
                <a:schemeClr val="dk1"/>
              </a:solidFill>
              <a:latin typeface="Comfortaa"/>
              <a:ea typeface="Comfortaa"/>
              <a:cs typeface="Comfortaa"/>
              <a:sym typeface="Comfortaa"/>
            </a:endParaRPr>
          </a:p>
          <a:p>
            <a:pPr marL="0" lvl="0" indent="0" algn="ctr" rtl="0">
              <a:spcBef>
                <a:spcPts val="0"/>
              </a:spcBef>
              <a:spcAft>
                <a:spcPts val="0"/>
              </a:spcAft>
              <a:buNone/>
            </a:pPr>
            <a:r>
              <a:rPr lang="en" sz="1500">
                <a:solidFill>
                  <a:srgbClr val="444444"/>
                </a:solidFill>
                <a:latin typeface="Comfortaa"/>
                <a:ea typeface="Comfortaa"/>
                <a:cs typeface="Comfortaa"/>
                <a:sym typeface="Comfortaa"/>
              </a:rPr>
              <a:t> E.V.Rieu</a:t>
            </a:r>
            <a:endParaRPr sz="1900">
              <a:latin typeface="Comfortaa"/>
              <a:ea typeface="Comfortaa"/>
              <a:cs typeface="Comfortaa"/>
              <a:sym typeface="Comfortaa"/>
            </a:endParaRPr>
          </a:p>
        </p:txBody>
      </p:sp>
      <p:pic>
        <p:nvPicPr>
          <p:cNvPr id="89" name="Google Shape;89;p17"/>
          <p:cNvPicPr preferRelativeResize="0"/>
          <p:nvPr/>
        </p:nvPicPr>
        <p:blipFill>
          <a:blip r:embed="rId3">
            <a:alphaModFix/>
          </a:blip>
          <a:stretch>
            <a:fillRect/>
          </a:stretch>
        </p:blipFill>
        <p:spPr>
          <a:xfrm>
            <a:off x="5722125" y="237625"/>
            <a:ext cx="3150685" cy="3000000"/>
          </a:xfrm>
          <a:prstGeom prst="rect">
            <a:avLst/>
          </a:prstGeom>
          <a:noFill/>
          <a:ln w="38100" cap="flat" cmpd="sng">
            <a:solidFill>
              <a:srgbClr val="A4C2F4"/>
            </a:solidFill>
            <a:prstDash val="solid"/>
            <a:round/>
            <a:headEnd type="none" w="sm" len="sm"/>
            <a:tailEnd type="none" w="sm" len="sm"/>
          </a:ln>
        </p:spPr>
      </p:pic>
      <p:pic>
        <p:nvPicPr>
          <p:cNvPr id="90" name="Google Shape;90;p17"/>
          <p:cNvPicPr preferRelativeResize="0"/>
          <p:nvPr/>
        </p:nvPicPr>
        <p:blipFill rotWithShape="1">
          <a:blip r:embed="rId4">
            <a:alphaModFix/>
          </a:blip>
          <a:srcRect l="9522" r="11712"/>
          <a:stretch/>
        </p:blipFill>
        <p:spPr>
          <a:xfrm>
            <a:off x="4944575" y="3132025"/>
            <a:ext cx="1676625" cy="1773825"/>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447</Words>
  <Application>Microsoft Office PowerPoint</Application>
  <PresentationFormat>On-screen Show (16:9)</PresentationFormat>
  <Paragraphs>42</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Comfortaa</vt:lpstr>
      <vt:lpstr>Arial</vt:lpstr>
      <vt:lpstr>Simple Light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Brason</dc:creator>
  <cp:lastModifiedBy>Elle.Harding</cp:lastModifiedBy>
  <cp:revision>1</cp:revision>
  <dcterms:modified xsi:type="dcterms:W3CDTF">2020-06-23T07:19:08Z</dcterms:modified>
</cp:coreProperties>
</file>