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9"/>
  </p:notesMasterIdLst>
  <p:sldIdLst>
    <p:sldId id="256" r:id="rId2"/>
    <p:sldId id="257" r:id="rId3"/>
    <p:sldId id="258" r:id="rId4"/>
    <p:sldId id="259" r:id="rId5"/>
    <p:sldId id="260" r:id="rId6"/>
    <p:sldId id="261" r:id="rId7"/>
    <p:sldId id="262" r:id="rId8"/>
  </p:sldIdLst>
  <p:sldSz cx="9144000" cy="5143500" type="screen16x9"/>
  <p:notesSz cx="6858000" cy="9144000"/>
  <p:embeddedFontLst>
    <p:embeddedFont>
      <p:font typeface="Comfortaa" panose="020B0604020202020204" charset="0"/>
      <p:regular r:id="rId10"/>
      <p:bold r:id="rId1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1" d="100"/>
          <a:sy n="91" d="100"/>
        </p:scale>
        <p:origin x="786" y="6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youtube.com/watch?v=Bk_qU7l-fcU"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7741867be3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7741867be3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2 section of plan. </a:t>
            </a:r>
            <a:endParaRPr/>
          </a:p>
          <a:p>
            <a:pPr marL="0" lvl="0" indent="0" algn="l" rtl="0">
              <a:spcBef>
                <a:spcPts val="0"/>
              </a:spcBef>
              <a:spcAft>
                <a:spcPts val="0"/>
              </a:spcAft>
              <a:buNone/>
            </a:pPr>
            <a:r>
              <a:rPr lang="en"/>
              <a:t>Talk about exercise and the effects that it has on the body - compare this to the effects that stress can cause e.g. sweaty palms, heart beating fast, muscles shaking etc. Explain that this can be a good thing because it is our body trying to calm us down and get us ready for what comes next.</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1 section of the plan.</a:t>
            </a:r>
            <a:endParaRPr/>
          </a:p>
          <a:p>
            <a:pPr marL="0" lvl="0" indent="0" algn="l" rtl="0">
              <a:spcBef>
                <a:spcPts val="0"/>
              </a:spcBef>
              <a:spcAft>
                <a:spcPts val="0"/>
              </a:spcAft>
              <a:buNone/>
            </a:pPr>
            <a:r>
              <a:rPr lang="en"/>
              <a:t>Talk about the word ‘Relax’ - What does it mean? What do you do to relax? How do you feel after you have had a nice long nap?</a:t>
            </a:r>
            <a:endParaRPr/>
          </a:p>
          <a:p>
            <a:pPr marL="0" lvl="0" indent="0" algn="l" rtl="0">
              <a:spcBef>
                <a:spcPts val="0"/>
              </a:spcBef>
              <a:spcAft>
                <a:spcPts val="0"/>
              </a:spcAft>
              <a:buNone/>
            </a:pPr>
            <a:r>
              <a:rPr lang="en"/>
              <a:t>How does rest help your body and mind?</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84de312bad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84de312bad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4 section of plan. </a:t>
            </a:r>
            <a:endParaRPr/>
          </a:p>
          <a:p>
            <a:pPr marL="0" lvl="0" indent="0" algn="l" rtl="0">
              <a:spcBef>
                <a:spcPts val="0"/>
              </a:spcBef>
              <a:spcAft>
                <a:spcPts val="0"/>
              </a:spcAft>
              <a:buNone/>
            </a:pPr>
            <a:r>
              <a:rPr lang="en">
                <a:solidFill>
                  <a:schemeClr val="dk1"/>
                </a:solidFill>
              </a:rPr>
              <a:t>Relaxation not only has positive effects on the body, but it can also help you to respond calmly and thoughtfully to difficult situations. Often, if dealing with difficult emotions, it helps to step back, use relaxation techniques to calm down and then look at the situation again. This can help you to see more clearly rather than doing or saying something that you will regret once you have calmed down. Get pupils to suggest ways to relax and note ideas on the board.</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775ab1bb3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775ab1bb3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4 section of plan.</a:t>
            </a:r>
            <a:endParaRPr/>
          </a:p>
          <a:p>
            <a:pPr marL="0" lvl="0" indent="0" algn="l" rtl="0">
              <a:spcBef>
                <a:spcPts val="0"/>
              </a:spcBef>
              <a:spcAft>
                <a:spcPts val="0"/>
              </a:spcAft>
              <a:buNone/>
            </a:pPr>
            <a:r>
              <a:rPr lang="en"/>
              <a:t>Ensure you talk to children about the ‘rules’ - respect others, take part, it’s ok to become distracted but then try your best to refocus. You may wish to say that you will be giving stickers to chn who are trying really hard to relax.</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84f5034e1e_0_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 name="Google Shape;91;g84f5034e1e_0_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5 section of plan.</a:t>
            </a:r>
            <a:endParaRPr/>
          </a:p>
          <a:p>
            <a:pPr marL="0" lvl="0" indent="0" algn="l" rtl="0">
              <a:spcBef>
                <a:spcPts val="0"/>
              </a:spcBef>
              <a:spcAft>
                <a:spcPts val="0"/>
              </a:spcAft>
              <a:buNone/>
            </a:pPr>
            <a:r>
              <a:rPr lang="en" u="sng">
                <a:solidFill>
                  <a:schemeClr val="hlink"/>
                </a:solidFill>
                <a:hlinkClick r:id="rId3"/>
              </a:rPr>
              <a:t>https://www.youtube.com/watch?v=Bk_qU7l-fcU</a:t>
            </a:r>
            <a:endParaRPr/>
          </a:p>
          <a:p>
            <a:pPr marL="0" lvl="0" indent="0" algn="l" rtl="0">
              <a:spcBef>
                <a:spcPts val="0"/>
              </a:spcBef>
              <a:spcAft>
                <a:spcPts val="0"/>
              </a:spcAft>
              <a:buNone/>
            </a:pPr>
            <a:r>
              <a:rPr lang="en"/>
              <a:t>It is incredibly important that the teacher models successful mindful meditation during this video.</a:t>
            </a:r>
            <a:endParaRPr/>
          </a:p>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84de312bad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84de312bad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6 section of plan.</a:t>
            </a:r>
            <a:endParaRPr/>
          </a:p>
          <a:p>
            <a:pPr marL="0" lvl="0" indent="0" algn="l" rtl="0">
              <a:spcBef>
                <a:spcPts val="0"/>
              </a:spcBef>
              <a:spcAft>
                <a:spcPts val="0"/>
              </a:spcAft>
              <a:buNone/>
            </a:pPr>
            <a:r>
              <a:rPr lang="en"/>
              <a:t>Teacher model on the flip chart how to create a page for the book - model writing a sentence and drawing a picture on your page that will be included in the book.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84de312bad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84de312bad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See slide 7 section of plan.</a:t>
            </a:r>
            <a:endParaRPr/>
          </a:p>
          <a:p>
            <a:pPr marL="0" lvl="0" indent="0" algn="l" rtl="0">
              <a:spcBef>
                <a:spcPts val="0"/>
              </a:spcBef>
              <a:spcAft>
                <a:spcPts val="0"/>
              </a:spcAft>
              <a:buNone/>
            </a:pPr>
            <a:r>
              <a:rPr lang="en"/>
              <a:t>Encourage chn to think about how </a:t>
            </a:r>
            <a:r>
              <a:rPr lang="en">
                <a:solidFill>
                  <a:schemeClr val="dk1"/>
                </a:solidFill>
              </a:rPr>
              <a:t>just like when we brush our teeth twice a day to keep them clean rather than only cleaning them when they start to look dirty or unhealthy. In this same way, it is better to include relaxation into our daily routine rather than only using it when we are feeling stressed or trying to manage difficult feelings.</a:t>
            </a:r>
            <a:endParaRPr>
              <a:solidFill>
                <a:schemeClr val="dk1"/>
              </a:solidFill>
            </a:endParaRPr>
          </a:p>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www.youtube.com/watch?v=Bk_qU7l-fcU"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2.jp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53"/>
        <p:cNvGrpSpPr/>
        <p:nvPr/>
      </p:nvGrpSpPr>
      <p:grpSpPr>
        <a:xfrm>
          <a:off x="0" y="0"/>
          <a:ext cx="0" cy="0"/>
          <a:chOff x="0" y="0"/>
          <a:chExt cx="0" cy="0"/>
        </a:xfrm>
      </p:grpSpPr>
      <p:sp>
        <p:nvSpPr>
          <p:cNvPr id="54" name="Google Shape;54;p13"/>
          <p:cNvSpPr txBox="1"/>
          <p:nvPr/>
        </p:nvSpPr>
        <p:spPr>
          <a:xfrm>
            <a:off x="-12" y="727725"/>
            <a:ext cx="4717200" cy="856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a:latin typeface="Comfortaa"/>
                <a:ea typeface="Comfortaa"/>
                <a:cs typeface="Comfortaa"/>
                <a:sym typeface="Comfortaa"/>
              </a:rPr>
              <a:t>When did you last do some exercise?</a:t>
            </a:r>
            <a:endParaRPr sz="3000">
              <a:latin typeface="Comfortaa"/>
              <a:ea typeface="Comfortaa"/>
              <a:cs typeface="Comfortaa"/>
              <a:sym typeface="Comfortaa"/>
            </a:endParaRPr>
          </a:p>
          <a:p>
            <a:pPr marL="0" lvl="0" indent="0" algn="l" rtl="0">
              <a:spcBef>
                <a:spcPts val="0"/>
              </a:spcBef>
              <a:spcAft>
                <a:spcPts val="0"/>
              </a:spcAft>
              <a:buNone/>
            </a:pPr>
            <a:endParaRPr sz="3000">
              <a:latin typeface="Comfortaa"/>
              <a:ea typeface="Comfortaa"/>
              <a:cs typeface="Comfortaa"/>
              <a:sym typeface="Comfortaa"/>
            </a:endParaRPr>
          </a:p>
        </p:txBody>
      </p:sp>
      <p:pic>
        <p:nvPicPr>
          <p:cNvPr id="55" name="Google Shape;55;p13"/>
          <p:cNvPicPr preferRelativeResize="0"/>
          <p:nvPr/>
        </p:nvPicPr>
        <p:blipFill>
          <a:blip r:embed="rId3">
            <a:alphaModFix/>
          </a:blip>
          <a:stretch>
            <a:fillRect/>
          </a:stretch>
        </p:blipFill>
        <p:spPr>
          <a:xfrm rot="-327375">
            <a:off x="1138060" y="1956075"/>
            <a:ext cx="2198854" cy="1231350"/>
          </a:xfrm>
          <a:prstGeom prst="rect">
            <a:avLst/>
          </a:prstGeom>
          <a:noFill/>
          <a:ln w="38100" cap="flat" cmpd="sng">
            <a:solidFill>
              <a:srgbClr val="9FC5E8"/>
            </a:solidFill>
            <a:prstDash val="solid"/>
            <a:round/>
            <a:headEnd type="none" w="sm" len="sm"/>
            <a:tailEnd type="none" w="sm" len="sm"/>
          </a:ln>
        </p:spPr>
      </p:pic>
      <p:sp>
        <p:nvSpPr>
          <p:cNvPr id="56" name="Google Shape;56;p13"/>
          <p:cNvSpPr txBox="1"/>
          <p:nvPr/>
        </p:nvSpPr>
        <p:spPr>
          <a:xfrm>
            <a:off x="4717200" y="727725"/>
            <a:ext cx="3982200" cy="856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a:latin typeface="Comfortaa"/>
                <a:ea typeface="Comfortaa"/>
                <a:cs typeface="Comfortaa"/>
                <a:sym typeface="Comfortaa"/>
              </a:rPr>
              <a:t>How did it make you feel?</a:t>
            </a:r>
            <a:endParaRPr sz="3000">
              <a:latin typeface="Comfortaa"/>
              <a:ea typeface="Comfortaa"/>
              <a:cs typeface="Comfortaa"/>
              <a:sym typeface="Comfortaa"/>
            </a:endParaRPr>
          </a:p>
          <a:p>
            <a:pPr marL="0" lvl="0" indent="0" algn="l" rtl="0">
              <a:spcBef>
                <a:spcPts val="0"/>
              </a:spcBef>
              <a:spcAft>
                <a:spcPts val="0"/>
              </a:spcAft>
              <a:buNone/>
            </a:pPr>
            <a:endParaRPr sz="3000">
              <a:latin typeface="Comfortaa"/>
              <a:ea typeface="Comfortaa"/>
              <a:cs typeface="Comfortaa"/>
              <a:sym typeface="Comfortaa"/>
            </a:endParaRPr>
          </a:p>
        </p:txBody>
      </p:sp>
      <p:pic>
        <p:nvPicPr>
          <p:cNvPr id="57" name="Google Shape;57;p13"/>
          <p:cNvPicPr preferRelativeResize="0"/>
          <p:nvPr/>
        </p:nvPicPr>
        <p:blipFill>
          <a:blip r:embed="rId4">
            <a:alphaModFix/>
          </a:blip>
          <a:stretch>
            <a:fillRect/>
          </a:stretch>
        </p:blipFill>
        <p:spPr>
          <a:xfrm rot="-201547">
            <a:off x="7130400" y="1832013"/>
            <a:ext cx="1467375" cy="1139375"/>
          </a:xfrm>
          <a:prstGeom prst="rect">
            <a:avLst/>
          </a:prstGeom>
          <a:noFill/>
          <a:ln w="38100" cap="flat" cmpd="sng">
            <a:solidFill>
              <a:srgbClr val="9FC5E8"/>
            </a:solidFill>
            <a:prstDash val="solid"/>
            <a:round/>
            <a:headEnd type="none" w="sm" len="sm"/>
            <a:tailEnd type="none" w="sm" len="sm"/>
          </a:ln>
        </p:spPr>
      </p:pic>
      <p:pic>
        <p:nvPicPr>
          <p:cNvPr id="58" name="Google Shape;58;p13"/>
          <p:cNvPicPr preferRelativeResize="0"/>
          <p:nvPr/>
        </p:nvPicPr>
        <p:blipFill rotWithShape="1">
          <a:blip r:embed="rId5">
            <a:alphaModFix/>
          </a:blip>
          <a:srcRect l="57942"/>
          <a:stretch/>
        </p:blipFill>
        <p:spPr>
          <a:xfrm>
            <a:off x="6046200" y="1805937"/>
            <a:ext cx="843125" cy="1441400"/>
          </a:xfrm>
          <a:prstGeom prst="rect">
            <a:avLst/>
          </a:prstGeom>
          <a:noFill/>
          <a:ln w="38100" cap="flat" cmpd="sng">
            <a:solidFill>
              <a:srgbClr val="9FC5E8"/>
            </a:solidFill>
            <a:prstDash val="solid"/>
            <a:round/>
            <a:headEnd type="none" w="sm" len="sm"/>
            <a:tailEnd type="none" w="sm" len="sm"/>
          </a:ln>
        </p:spPr>
      </p:pic>
      <p:pic>
        <p:nvPicPr>
          <p:cNvPr id="59" name="Google Shape;59;p13"/>
          <p:cNvPicPr preferRelativeResize="0"/>
          <p:nvPr/>
        </p:nvPicPr>
        <p:blipFill>
          <a:blip r:embed="rId6">
            <a:alphaModFix/>
          </a:blip>
          <a:stretch>
            <a:fillRect/>
          </a:stretch>
        </p:blipFill>
        <p:spPr>
          <a:xfrm rot="436802">
            <a:off x="4644996" y="1843463"/>
            <a:ext cx="1119258" cy="1223375"/>
          </a:xfrm>
          <a:prstGeom prst="rect">
            <a:avLst/>
          </a:prstGeom>
          <a:noFill/>
          <a:ln w="38100" cap="flat" cmpd="sng">
            <a:solidFill>
              <a:srgbClr val="9FC5E8"/>
            </a:solidFill>
            <a:prstDash val="solid"/>
            <a:round/>
            <a:headEnd type="none" w="sm" len="sm"/>
            <a:tailEnd type="none" w="sm" len="sm"/>
          </a:ln>
        </p:spPr>
      </p:pic>
      <p:sp>
        <p:nvSpPr>
          <p:cNvPr id="60" name="Google Shape;60;p13"/>
          <p:cNvSpPr txBox="1"/>
          <p:nvPr/>
        </p:nvSpPr>
        <p:spPr>
          <a:xfrm>
            <a:off x="826675" y="3468750"/>
            <a:ext cx="4954800" cy="1575300"/>
          </a:xfrm>
          <a:prstGeom prst="rect">
            <a:avLst/>
          </a:prstGeom>
          <a:solidFill>
            <a:srgbClr val="D9EAD3"/>
          </a:solidFill>
          <a:ln w="38100" cap="flat" cmpd="sng">
            <a:solidFill>
              <a:srgbClr val="00FF00"/>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2400">
                <a:latin typeface="Comfortaa"/>
                <a:ea typeface="Comfortaa"/>
                <a:cs typeface="Comfortaa"/>
                <a:sym typeface="Comfortaa"/>
              </a:rPr>
              <a:t>What happens to your body and how do you feel when you are nervous, worried or stressed?</a:t>
            </a:r>
            <a:endParaRPr sz="2400">
              <a:latin typeface="Comfortaa"/>
              <a:ea typeface="Comfortaa"/>
              <a:cs typeface="Comfortaa"/>
              <a:sym typeface="Comfortaa"/>
            </a:endParaRPr>
          </a:p>
        </p:txBody>
      </p:sp>
      <p:pic>
        <p:nvPicPr>
          <p:cNvPr id="61" name="Google Shape;61;p13"/>
          <p:cNvPicPr preferRelativeResize="0"/>
          <p:nvPr/>
        </p:nvPicPr>
        <p:blipFill>
          <a:blip r:embed="rId7">
            <a:alphaModFix/>
          </a:blip>
          <a:stretch>
            <a:fillRect/>
          </a:stretch>
        </p:blipFill>
        <p:spPr>
          <a:xfrm>
            <a:off x="5865875" y="3468751"/>
            <a:ext cx="2367254" cy="1575300"/>
          </a:xfrm>
          <a:prstGeom prst="rect">
            <a:avLst/>
          </a:prstGeom>
          <a:noFill/>
          <a:ln w="38100" cap="flat" cmpd="sng">
            <a:solidFill>
              <a:srgbClr val="00FF00"/>
            </a:solidFill>
            <a:prstDash val="solid"/>
            <a:round/>
            <a:headEnd type="none" w="sm" len="sm"/>
            <a:tailEnd type="none" w="sm" len="sm"/>
          </a:ln>
        </p:spPr>
      </p:pic>
      <p:sp>
        <p:nvSpPr>
          <p:cNvPr id="62" name="Google Shape;62;p13"/>
          <p:cNvSpPr txBox="1"/>
          <p:nvPr/>
        </p:nvSpPr>
        <p:spPr>
          <a:xfrm>
            <a:off x="170475" y="178500"/>
            <a:ext cx="7488000" cy="531900"/>
          </a:xfrm>
          <a:prstGeom prst="rect">
            <a:avLst/>
          </a:prstGeom>
          <a:solidFill>
            <a:srgbClr val="9FC5E8"/>
          </a:solidFill>
          <a:ln w="9525" cap="flat" cmpd="sng">
            <a:solidFill>
              <a:srgbClr val="0000FF"/>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 sz="1900" b="1">
                <a:latin typeface="Comfortaa"/>
                <a:ea typeface="Comfortaa"/>
                <a:cs typeface="Comfortaa"/>
                <a:sym typeface="Comfortaa"/>
              </a:rPr>
              <a:t>Wellbeing - Learning to use breathing exercises to relax</a:t>
            </a:r>
            <a:endParaRPr sz="1900" b="1">
              <a:latin typeface="Comfortaa"/>
              <a:ea typeface="Comfortaa"/>
              <a:cs typeface="Comfortaa"/>
              <a:sym typeface="Comfortaa"/>
            </a:endParaRPr>
          </a:p>
        </p:txBody>
      </p:sp>
      <p:sp>
        <p:nvSpPr>
          <p:cNvPr id="63" name="Google Shape;63;p13"/>
          <p:cNvSpPr txBox="1"/>
          <p:nvPr/>
        </p:nvSpPr>
        <p:spPr>
          <a:xfrm>
            <a:off x="7858975" y="178500"/>
            <a:ext cx="1136700" cy="531900"/>
          </a:xfrm>
          <a:prstGeom prst="rect">
            <a:avLst/>
          </a:prstGeom>
          <a:solidFill>
            <a:srgbClr val="FFFF00"/>
          </a:solidFill>
          <a:ln w="9525" cap="flat" cmpd="sng">
            <a:solidFill>
              <a:srgbClr val="0000FF"/>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 sz="2400" b="1">
                <a:latin typeface="Comfortaa"/>
                <a:ea typeface="Comfortaa"/>
                <a:cs typeface="Comfortaa"/>
                <a:sym typeface="Comfortaa"/>
              </a:rPr>
              <a:t>Yr 1&amp;2</a:t>
            </a:r>
            <a:endParaRPr sz="2400" b="1">
              <a:latin typeface="Comfortaa"/>
              <a:ea typeface="Comfortaa"/>
              <a:cs typeface="Comfortaa"/>
              <a:sym typeface="Comforta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67"/>
        <p:cNvGrpSpPr/>
        <p:nvPr/>
      </p:nvGrpSpPr>
      <p:grpSpPr>
        <a:xfrm>
          <a:off x="0" y="0"/>
          <a:ext cx="0" cy="0"/>
          <a:chOff x="0" y="0"/>
          <a:chExt cx="0" cy="0"/>
        </a:xfrm>
      </p:grpSpPr>
      <p:pic>
        <p:nvPicPr>
          <p:cNvPr id="68" name="Google Shape;68;p14"/>
          <p:cNvPicPr preferRelativeResize="0"/>
          <p:nvPr/>
        </p:nvPicPr>
        <p:blipFill rotWithShape="1">
          <a:blip r:embed="rId3">
            <a:alphaModFix/>
          </a:blip>
          <a:srcRect b="7629"/>
          <a:stretch/>
        </p:blipFill>
        <p:spPr>
          <a:xfrm rot="-521736">
            <a:off x="153575" y="467875"/>
            <a:ext cx="2514600" cy="1680525"/>
          </a:xfrm>
          <a:prstGeom prst="rect">
            <a:avLst/>
          </a:prstGeom>
          <a:noFill/>
          <a:ln w="38100" cap="flat" cmpd="sng">
            <a:solidFill>
              <a:srgbClr val="A4C2F4"/>
            </a:solidFill>
            <a:prstDash val="solid"/>
            <a:round/>
            <a:headEnd type="none" w="sm" len="sm"/>
            <a:tailEnd type="none" w="sm" len="sm"/>
          </a:ln>
        </p:spPr>
      </p:pic>
      <p:pic>
        <p:nvPicPr>
          <p:cNvPr id="69" name="Google Shape;69;p14"/>
          <p:cNvPicPr preferRelativeResize="0"/>
          <p:nvPr/>
        </p:nvPicPr>
        <p:blipFill>
          <a:blip r:embed="rId4">
            <a:alphaModFix/>
          </a:blip>
          <a:stretch>
            <a:fillRect/>
          </a:stretch>
        </p:blipFill>
        <p:spPr>
          <a:xfrm rot="215112">
            <a:off x="368738" y="2993121"/>
            <a:ext cx="2084287" cy="1561204"/>
          </a:xfrm>
          <a:prstGeom prst="rect">
            <a:avLst/>
          </a:prstGeom>
          <a:noFill/>
          <a:ln w="38100" cap="flat" cmpd="sng">
            <a:solidFill>
              <a:srgbClr val="A4C2F4"/>
            </a:solidFill>
            <a:prstDash val="solid"/>
            <a:round/>
            <a:headEnd type="none" w="sm" len="sm"/>
            <a:tailEnd type="none" w="sm" len="sm"/>
          </a:ln>
        </p:spPr>
      </p:pic>
      <p:pic>
        <p:nvPicPr>
          <p:cNvPr id="70" name="Google Shape;70;p14"/>
          <p:cNvPicPr preferRelativeResize="0"/>
          <p:nvPr/>
        </p:nvPicPr>
        <p:blipFill>
          <a:blip r:embed="rId5">
            <a:alphaModFix/>
          </a:blip>
          <a:stretch>
            <a:fillRect/>
          </a:stretch>
        </p:blipFill>
        <p:spPr>
          <a:xfrm>
            <a:off x="3043249" y="3235271"/>
            <a:ext cx="3057525" cy="1495425"/>
          </a:xfrm>
          <a:prstGeom prst="rect">
            <a:avLst/>
          </a:prstGeom>
          <a:noFill/>
          <a:ln w="38100" cap="flat" cmpd="sng">
            <a:solidFill>
              <a:srgbClr val="A4C2F4"/>
            </a:solidFill>
            <a:prstDash val="solid"/>
            <a:round/>
            <a:headEnd type="none" w="sm" len="sm"/>
            <a:tailEnd type="none" w="sm" len="sm"/>
          </a:ln>
        </p:spPr>
      </p:pic>
      <p:pic>
        <p:nvPicPr>
          <p:cNvPr id="71" name="Google Shape;71;p14"/>
          <p:cNvPicPr preferRelativeResize="0"/>
          <p:nvPr/>
        </p:nvPicPr>
        <p:blipFill rotWithShape="1">
          <a:blip r:embed="rId6">
            <a:alphaModFix/>
          </a:blip>
          <a:srcRect l="9033"/>
          <a:stretch/>
        </p:blipFill>
        <p:spPr>
          <a:xfrm rot="-245276">
            <a:off x="6549222" y="2935494"/>
            <a:ext cx="2069081" cy="1513537"/>
          </a:xfrm>
          <a:prstGeom prst="rect">
            <a:avLst/>
          </a:prstGeom>
          <a:noFill/>
          <a:ln w="38100" cap="flat" cmpd="sng">
            <a:solidFill>
              <a:srgbClr val="A4C2F4"/>
            </a:solidFill>
            <a:prstDash val="solid"/>
            <a:round/>
            <a:headEnd type="none" w="sm" len="sm"/>
            <a:tailEnd type="none" w="sm" len="sm"/>
          </a:ln>
        </p:spPr>
      </p:pic>
      <p:sp>
        <p:nvSpPr>
          <p:cNvPr id="72" name="Google Shape;72;p14"/>
          <p:cNvSpPr/>
          <p:nvPr/>
        </p:nvSpPr>
        <p:spPr>
          <a:xfrm>
            <a:off x="2780750" y="781475"/>
            <a:ext cx="3436200" cy="2148000"/>
          </a:xfrm>
          <a:prstGeom prst="cloudCallout">
            <a:avLst>
              <a:gd name="adj1" fmla="val -52170"/>
              <a:gd name="adj2" fmla="val 67323"/>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000">
                <a:latin typeface="Comfortaa"/>
                <a:ea typeface="Comfortaa"/>
                <a:cs typeface="Comfortaa"/>
                <a:sym typeface="Comfortaa"/>
              </a:rPr>
              <a:t>What does it mean to relax?</a:t>
            </a:r>
            <a:endParaRPr sz="2000">
              <a:latin typeface="Comfortaa"/>
              <a:ea typeface="Comfortaa"/>
              <a:cs typeface="Comfortaa"/>
              <a:sym typeface="Comfortaa"/>
            </a:endParaRPr>
          </a:p>
          <a:p>
            <a:pPr marL="0" lvl="0" indent="0" algn="ctr" rtl="0">
              <a:spcBef>
                <a:spcPts val="0"/>
              </a:spcBef>
              <a:spcAft>
                <a:spcPts val="0"/>
              </a:spcAft>
              <a:buNone/>
            </a:pPr>
            <a:r>
              <a:rPr lang="en" sz="2000">
                <a:latin typeface="Comfortaa"/>
                <a:ea typeface="Comfortaa"/>
                <a:cs typeface="Comfortaa"/>
                <a:sym typeface="Comfortaa"/>
              </a:rPr>
              <a:t>And why is it important?</a:t>
            </a:r>
            <a:endParaRPr sz="2000">
              <a:latin typeface="Comfortaa"/>
              <a:ea typeface="Comfortaa"/>
              <a:cs typeface="Comfortaa"/>
              <a:sym typeface="Comfortaa"/>
            </a:endParaRPr>
          </a:p>
        </p:txBody>
      </p:sp>
      <p:pic>
        <p:nvPicPr>
          <p:cNvPr id="73" name="Google Shape;73;p14"/>
          <p:cNvPicPr preferRelativeResize="0"/>
          <p:nvPr/>
        </p:nvPicPr>
        <p:blipFill>
          <a:blip r:embed="rId7">
            <a:alphaModFix/>
          </a:blip>
          <a:stretch>
            <a:fillRect/>
          </a:stretch>
        </p:blipFill>
        <p:spPr>
          <a:xfrm rot="340080">
            <a:off x="6367650" y="436600"/>
            <a:ext cx="2619375" cy="1743075"/>
          </a:xfrm>
          <a:prstGeom prst="rect">
            <a:avLst/>
          </a:prstGeom>
          <a:noFill/>
          <a:ln w="38100" cap="flat" cmpd="sng">
            <a:solidFill>
              <a:srgbClr val="A4C2F4"/>
            </a:solidFill>
            <a:prstDash val="solid"/>
            <a:round/>
            <a:headEnd type="none" w="sm" len="sm"/>
            <a:tailEnd type="none" w="sm" len="sm"/>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77"/>
        <p:cNvGrpSpPr/>
        <p:nvPr/>
      </p:nvGrpSpPr>
      <p:grpSpPr>
        <a:xfrm>
          <a:off x="0" y="0"/>
          <a:ext cx="0" cy="0"/>
          <a:chOff x="0" y="0"/>
          <a:chExt cx="0" cy="0"/>
        </a:xfrm>
      </p:grpSpPr>
      <p:pic>
        <p:nvPicPr>
          <p:cNvPr id="78" name="Google Shape;78;p15"/>
          <p:cNvPicPr preferRelativeResize="0"/>
          <p:nvPr/>
        </p:nvPicPr>
        <p:blipFill rotWithShape="1">
          <a:blip r:embed="rId3">
            <a:alphaModFix/>
          </a:blip>
          <a:srcRect b="7629"/>
          <a:stretch/>
        </p:blipFill>
        <p:spPr>
          <a:xfrm rot="1">
            <a:off x="5665800" y="2727050"/>
            <a:ext cx="3339400" cy="2231749"/>
          </a:xfrm>
          <a:prstGeom prst="rect">
            <a:avLst/>
          </a:prstGeom>
          <a:noFill/>
          <a:ln w="38100" cap="flat" cmpd="sng">
            <a:solidFill>
              <a:srgbClr val="A4C2F4"/>
            </a:solidFill>
            <a:prstDash val="solid"/>
            <a:round/>
            <a:headEnd type="none" w="sm" len="sm"/>
            <a:tailEnd type="none" w="sm" len="sm"/>
          </a:ln>
        </p:spPr>
      </p:pic>
      <p:sp>
        <p:nvSpPr>
          <p:cNvPr id="79" name="Google Shape;79;p15"/>
          <p:cNvSpPr/>
          <p:nvPr/>
        </p:nvSpPr>
        <p:spPr>
          <a:xfrm>
            <a:off x="6518575" y="225925"/>
            <a:ext cx="2390100" cy="1680600"/>
          </a:xfrm>
          <a:prstGeom prst="cloudCallout">
            <a:avLst>
              <a:gd name="adj1" fmla="val 25631"/>
              <a:gd name="adj2" fmla="val 88738"/>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 sz="2000">
                <a:latin typeface="Comfortaa"/>
                <a:ea typeface="Comfortaa"/>
                <a:cs typeface="Comfortaa"/>
                <a:sym typeface="Comfortaa"/>
              </a:rPr>
              <a:t>Why is it important to relax?</a:t>
            </a:r>
            <a:endParaRPr sz="2000">
              <a:latin typeface="Comfortaa"/>
              <a:ea typeface="Comfortaa"/>
              <a:cs typeface="Comfortaa"/>
              <a:sym typeface="Comfortaa"/>
            </a:endParaRPr>
          </a:p>
        </p:txBody>
      </p:sp>
      <p:sp>
        <p:nvSpPr>
          <p:cNvPr id="80" name="Google Shape;80;p15"/>
          <p:cNvSpPr txBox="1"/>
          <p:nvPr/>
        </p:nvSpPr>
        <p:spPr>
          <a:xfrm>
            <a:off x="127875" y="1363950"/>
            <a:ext cx="5538000" cy="3523800"/>
          </a:xfrm>
          <a:prstGeom prst="rect">
            <a:avLst/>
          </a:prstGeom>
          <a:noFill/>
          <a:ln>
            <a:noFill/>
          </a:ln>
        </p:spPr>
        <p:txBody>
          <a:bodyPr spcFirstLastPara="1" wrap="square" lIns="91425" tIns="91425" rIns="91425" bIns="91425" anchor="t" anchorCtr="0">
            <a:noAutofit/>
          </a:bodyPr>
          <a:lstStyle/>
          <a:p>
            <a:pPr marL="457200" lvl="0" indent="-374650" algn="l" rtl="0">
              <a:spcBef>
                <a:spcPts val="0"/>
              </a:spcBef>
              <a:spcAft>
                <a:spcPts val="0"/>
              </a:spcAft>
              <a:buSzPts val="2300"/>
              <a:buFont typeface="Comfortaa"/>
              <a:buChar char="●"/>
            </a:pPr>
            <a:r>
              <a:rPr lang="en" sz="2300">
                <a:latin typeface="Comfortaa"/>
                <a:ea typeface="Comfortaa"/>
                <a:cs typeface="Comfortaa"/>
                <a:sym typeface="Comfortaa"/>
              </a:rPr>
              <a:t>allows your body to repair itself</a:t>
            </a:r>
            <a:endParaRPr sz="2300">
              <a:latin typeface="Comfortaa"/>
              <a:ea typeface="Comfortaa"/>
              <a:cs typeface="Comfortaa"/>
              <a:sym typeface="Comfortaa"/>
            </a:endParaRPr>
          </a:p>
          <a:p>
            <a:pPr marL="457200" lvl="0" indent="-374650" algn="l" rtl="0">
              <a:spcBef>
                <a:spcPts val="0"/>
              </a:spcBef>
              <a:spcAft>
                <a:spcPts val="0"/>
              </a:spcAft>
              <a:buSzPts val="2300"/>
              <a:buFont typeface="Comfortaa"/>
              <a:buChar char="●"/>
            </a:pPr>
            <a:r>
              <a:rPr lang="en" sz="2300">
                <a:latin typeface="Comfortaa"/>
                <a:ea typeface="Comfortaa"/>
                <a:cs typeface="Comfortaa"/>
                <a:sym typeface="Comfortaa"/>
              </a:rPr>
              <a:t>restores your energy</a:t>
            </a:r>
            <a:endParaRPr sz="2300">
              <a:latin typeface="Comfortaa"/>
              <a:ea typeface="Comfortaa"/>
              <a:cs typeface="Comfortaa"/>
              <a:sym typeface="Comfortaa"/>
            </a:endParaRPr>
          </a:p>
          <a:p>
            <a:pPr marL="457200" lvl="0" indent="-374650" algn="l" rtl="0">
              <a:spcBef>
                <a:spcPts val="0"/>
              </a:spcBef>
              <a:spcAft>
                <a:spcPts val="0"/>
              </a:spcAft>
              <a:buSzPts val="2300"/>
              <a:buFont typeface="Comfortaa"/>
              <a:buChar char="●"/>
            </a:pPr>
            <a:r>
              <a:rPr lang="en" sz="2300">
                <a:latin typeface="Comfortaa"/>
                <a:ea typeface="Comfortaa"/>
                <a:cs typeface="Comfortaa"/>
                <a:sym typeface="Comfortaa"/>
              </a:rPr>
              <a:t>makes you more alert</a:t>
            </a:r>
            <a:endParaRPr sz="2300">
              <a:latin typeface="Comfortaa"/>
              <a:ea typeface="Comfortaa"/>
              <a:cs typeface="Comfortaa"/>
              <a:sym typeface="Comfortaa"/>
            </a:endParaRPr>
          </a:p>
          <a:p>
            <a:pPr marL="457200" lvl="0" indent="-374650" algn="l" rtl="0">
              <a:spcBef>
                <a:spcPts val="0"/>
              </a:spcBef>
              <a:spcAft>
                <a:spcPts val="0"/>
              </a:spcAft>
              <a:buSzPts val="2300"/>
              <a:buFont typeface="Comfortaa"/>
              <a:buChar char="●"/>
            </a:pPr>
            <a:r>
              <a:rPr lang="en" sz="2300">
                <a:latin typeface="Comfortaa"/>
                <a:ea typeface="Comfortaa"/>
                <a:cs typeface="Comfortaa"/>
                <a:sym typeface="Comfortaa"/>
              </a:rPr>
              <a:t>helps your memory</a:t>
            </a:r>
            <a:endParaRPr sz="2300">
              <a:latin typeface="Comfortaa"/>
              <a:ea typeface="Comfortaa"/>
              <a:cs typeface="Comfortaa"/>
              <a:sym typeface="Comfortaa"/>
            </a:endParaRPr>
          </a:p>
          <a:p>
            <a:pPr marL="457200" lvl="0" indent="-374650" algn="l" rtl="0">
              <a:spcBef>
                <a:spcPts val="0"/>
              </a:spcBef>
              <a:spcAft>
                <a:spcPts val="0"/>
              </a:spcAft>
              <a:buSzPts val="2300"/>
              <a:buFont typeface="Comfortaa"/>
              <a:buChar char="●"/>
            </a:pPr>
            <a:r>
              <a:rPr lang="en" sz="2300">
                <a:latin typeface="Comfortaa"/>
                <a:ea typeface="Comfortaa"/>
                <a:cs typeface="Comfortaa"/>
                <a:sym typeface="Comfortaa"/>
              </a:rPr>
              <a:t>helps you to learn and concentrate</a:t>
            </a:r>
            <a:endParaRPr sz="2300">
              <a:latin typeface="Comfortaa"/>
              <a:ea typeface="Comfortaa"/>
              <a:cs typeface="Comfortaa"/>
              <a:sym typeface="Comfortaa"/>
            </a:endParaRPr>
          </a:p>
          <a:p>
            <a:pPr marL="457200" lvl="0" indent="-374650" algn="l" rtl="0">
              <a:spcBef>
                <a:spcPts val="0"/>
              </a:spcBef>
              <a:spcAft>
                <a:spcPts val="0"/>
              </a:spcAft>
              <a:buSzPts val="2300"/>
              <a:buFont typeface="Comfortaa"/>
              <a:buChar char="●"/>
            </a:pPr>
            <a:r>
              <a:rPr lang="en" sz="2300">
                <a:latin typeface="Comfortaa"/>
                <a:ea typeface="Comfortaa"/>
                <a:cs typeface="Comfortaa"/>
                <a:sym typeface="Comfortaa"/>
              </a:rPr>
              <a:t>helps your immune system - can stop you from getting ill</a:t>
            </a:r>
            <a:endParaRPr sz="2300">
              <a:latin typeface="Comfortaa"/>
              <a:ea typeface="Comfortaa"/>
              <a:cs typeface="Comfortaa"/>
              <a:sym typeface="Comfortaa"/>
            </a:endParaRPr>
          </a:p>
          <a:p>
            <a:pPr marL="457200" lvl="0" indent="-374650" algn="l" rtl="0">
              <a:spcBef>
                <a:spcPts val="0"/>
              </a:spcBef>
              <a:spcAft>
                <a:spcPts val="0"/>
              </a:spcAft>
              <a:buSzPts val="2300"/>
              <a:buFont typeface="Comfortaa"/>
              <a:buChar char="●"/>
            </a:pPr>
            <a:r>
              <a:rPr lang="en" sz="2300">
                <a:latin typeface="Comfortaa"/>
                <a:ea typeface="Comfortaa"/>
                <a:cs typeface="Comfortaa"/>
                <a:sym typeface="Comfortaa"/>
              </a:rPr>
              <a:t>can make is easier to stay calm</a:t>
            </a:r>
            <a:endParaRPr sz="2300">
              <a:latin typeface="Comfortaa"/>
              <a:ea typeface="Comfortaa"/>
              <a:cs typeface="Comfortaa"/>
              <a:sym typeface="Comfortaa"/>
            </a:endParaRPr>
          </a:p>
          <a:p>
            <a:pPr marL="0" lvl="0" indent="0" algn="l" rtl="0">
              <a:spcBef>
                <a:spcPts val="0"/>
              </a:spcBef>
              <a:spcAft>
                <a:spcPts val="0"/>
              </a:spcAft>
              <a:buNone/>
            </a:pPr>
            <a:endParaRPr/>
          </a:p>
        </p:txBody>
      </p:sp>
      <p:sp>
        <p:nvSpPr>
          <p:cNvPr id="81" name="Google Shape;81;p15"/>
          <p:cNvSpPr txBox="1"/>
          <p:nvPr/>
        </p:nvSpPr>
        <p:spPr>
          <a:xfrm>
            <a:off x="127875" y="225925"/>
            <a:ext cx="6266100" cy="754500"/>
          </a:xfrm>
          <a:prstGeom prst="rect">
            <a:avLst/>
          </a:prstGeom>
          <a:noFill/>
          <a:ln w="38100" cap="flat" cmpd="sng">
            <a:solidFill>
              <a:srgbClr val="6D9EEB"/>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 sz="3300">
                <a:latin typeface="Comfortaa"/>
                <a:ea typeface="Comfortaa"/>
                <a:cs typeface="Comfortaa"/>
                <a:sym typeface="Comfortaa"/>
              </a:rPr>
              <a:t>Did you know that relaxing...</a:t>
            </a:r>
            <a:endParaRPr sz="3300">
              <a:latin typeface="Comfortaa"/>
              <a:ea typeface="Comfortaa"/>
              <a:cs typeface="Comfortaa"/>
              <a:sym typeface="Comforta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85"/>
        <p:cNvGrpSpPr/>
        <p:nvPr/>
      </p:nvGrpSpPr>
      <p:grpSpPr>
        <a:xfrm>
          <a:off x="0" y="0"/>
          <a:ext cx="0" cy="0"/>
          <a:chOff x="0" y="0"/>
          <a:chExt cx="0" cy="0"/>
        </a:xfrm>
      </p:grpSpPr>
      <p:sp>
        <p:nvSpPr>
          <p:cNvPr id="86" name="Google Shape;86;p16"/>
          <p:cNvSpPr txBox="1"/>
          <p:nvPr/>
        </p:nvSpPr>
        <p:spPr>
          <a:xfrm>
            <a:off x="170500" y="198900"/>
            <a:ext cx="8255100" cy="856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a:latin typeface="Comfortaa"/>
                <a:ea typeface="Comfortaa"/>
                <a:cs typeface="Comfortaa"/>
                <a:sym typeface="Comfortaa"/>
              </a:rPr>
              <a:t>Do you think breathing can help you to relax?  How?</a:t>
            </a:r>
            <a:endParaRPr sz="3000">
              <a:latin typeface="Comfortaa"/>
              <a:ea typeface="Comfortaa"/>
              <a:cs typeface="Comfortaa"/>
              <a:sym typeface="Comfortaa"/>
            </a:endParaRPr>
          </a:p>
        </p:txBody>
      </p:sp>
      <p:pic>
        <p:nvPicPr>
          <p:cNvPr id="87" name="Google Shape;87;p16"/>
          <p:cNvPicPr preferRelativeResize="0"/>
          <p:nvPr/>
        </p:nvPicPr>
        <p:blipFill>
          <a:blip r:embed="rId3">
            <a:alphaModFix/>
          </a:blip>
          <a:stretch>
            <a:fillRect/>
          </a:stretch>
        </p:blipFill>
        <p:spPr>
          <a:xfrm>
            <a:off x="2564500" y="1570888"/>
            <a:ext cx="3467100" cy="1323975"/>
          </a:xfrm>
          <a:prstGeom prst="rect">
            <a:avLst/>
          </a:prstGeom>
          <a:noFill/>
          <a:ln w="38100" cap="flat" cmpd="sng">
            <a:solidFill>
              <a:srgbClr val="9FC5E8"/>
            </a:solidFill>
            <a:prstDash val="solid"/>
            <a:round/>
            <a:headEnd type="none" w="sm" len="sm"/>
            <a:tailEnd type="none" w="sm" len="sm"/>
          </a:ln>
        </p:spPr>
      </p:pic>
      <p:sp>
        <p:nvSpPr>
          <p:cNvPr id="88" name="Google Shape;88;p16"/>
          <p:cNvSpPr txBox="1"/>
          <p:nvPr/>
        </p:nvSpPr>
        <p:spPr>
          <a:xfrm>
            <a:off x="483075" y="3410050"/>
            <a:ext cx="8184300" cy="1563000"/>
          </a:xfrm>
          <a:prstGeom prst="rect">
            <a:avLst/>
          </a:prstGeom>
          <a:noFill/>
          <a:ln w="38100" cap="flat" cmpd="sng">
            <a:solidFill>
              <a:srgbClr val="9FC5E8"/>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2200">
                <a:latin typeface="Comfortaa"/>
                <a:ea typeface="Comfortaa"/>
                <a:cs typeface="Comfortaa"/>
                <a:sym typeface="Comfortaa"/>
              </a:rPr>
              <a:t>We are about to take part in a breathing exercise. It will mean that we will need to sit comfortably and quietly for about 10 minutes… it is really important that you take part as it will help you to feel relaxed.</a:t>
            </a:r>
            <a:endParaRPr sz="2200">
              <a:latin typeface="Comfortaa"/>
              <a:ea typeface="Comfortaa"/>
              <a:cs typeface="Comfortaa"/>
              <a:sym typeface="Comfortaa"/>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92"/>
        <p:cNvGrpSpPr/>
        <p:nvPr/>
      </p:nvGrpSpPr>
      <p:grpSpPr>
        <a:xfrm>
          <a:off x="0" y="0"/>
          <a:ext cx="0" cy="0"/>
          <a:chOff x="0" y="0"/>
          <a:chExt cx="0" cy="0"/>
        </a:xfrm>
      </p:grpSpPr>
      <p:sp>
        <p:nvSpPr>
          <p:cNvPr id="93" name="Google Shape;93;p17"/>
          <p:cNvSpPr txBox="1"/>
          <p:nvPr/>
        </p:nvSpPr>
        <p:spPr>
          <a:xfrm>
            <a:off x="170500" y="0"/>
            <a:ext cx="8255100" cy="856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a:latin typeface="Comfortaa"/>
                <a:ea typeface="Comfortaa"/>
                <a:cs typeface="Comfortaa"/>
                <a:sym typeface="Comfortaa"/>
              </a:rPr>
              <a:t>Let’s do a breathing exercise together</a:t>
            </a:r>
            <a:endParaRPr sz="3000">
              <a:latin typeface="Comfortaa"/>
              <a:ea typeface="Comfortaa"/>
              <a:cs typeface="Comfortaa"/>
              <a:sym typeface="Comfortaa"/>
            </a:endParaRPr>
          </a:p>
        </p:txBody>
      </p:sp>
      <p:pic>
        <p:nvPicPr>
          <p:cNvPr id="94" name="Google Shape;94;p17" descr="Download our App for free:&#10;&#10;Apple iOS: https://apps.apple.com/us/app/new-horizon-kids-meditation/id1457179117#?&#10;Google Play (Android): https://play.google.com/store/apps/details?id=uk.co.newhorizonholisticcentre.app&#10;Amazon: Coming soon!&#10;&#10;We would like to thank you all for your support, it has meant so much to us and we hope to continue to grow together. &#10;&#10;If you like our work we would really appreciate a nice review in the App store to help us get it going :-)&#10;&#10;You can find out more details about our App here: https://www.newhorizonholisticcentre.co.uk/newhorizonapp.html&#10;&#10;=====================================================&#10;Download latest Meditation for Kids Mega Packs here: https://newhorizon.selz.com/&#10;30 of our best Kids Meditations at a reduced price!&#10;&#10;Download FREE Guided Meditation for Kids: https://newhorizon.selz.com/item/5989e711cca9180b0c0c21d4&#10;&#10;Download our Kids Albums: https://store.cdbaby.com/Artist/NewHorizonHolisticCentre&#10;Also available from iTunes: https://itunes.apple.com/gb/artist/new-horizon-holistic-centre/id1031053858&#10;&#10;Let your child indulge in this Mindfulness Meditation for Kids...&#10;&#10;It is a simple but very effective breathing exercise which is an ideal introduction into Mindfulness.&#10;&#10;This can be used to help ease worries, anxiety and stress, as well as being a tonic for sleep and relaxation.&#10;&#10;An idea may be to unwind with your child, listening to this mindfulness meditation together...bliss!&#10;&#10;#kidsmeditation #kidssleep #mindfulnessforkids&#10;======================================================&#10;&#10;Mindfulness Meditation for Kids | BREATHING EXERCISE | Guided Meditation for Children&#10;-----------------------------------------------------------------------------------------------------------&#10;https://youtu.be/Bk_qU7l-fcU&#10;&#10;&#10;Please feel free to like, comment and subscribe :-)&#10;&#10;======================================================&#10;If you enjoy our videos then please subscribe to our channel where we will be posting free weekly high-quality Guided Meditations and Relaxing music:&#10;&#10;https://www.youtube.com/subscription_center?add_user=newhorizonholistic&#10;======================================================&#10;&#10;Purchase our Downloads (Higher Quality)&#10;--------------------------------------------------------------------&#10;&#10;CD Baby:&#10;http://www.cdbaby.com/Artist/NewHorizonHolisticCentre&#10;iTunes:&#10;https://itunes.apple.com/us/artist/new-horizon-holistic-centre/id1031053858&#10;Google Play:&#10;https://play.google.com/store/music/artist/New_Horizon_Holistic_Centre?id=At4ofcdh5cdg3f6a2jjghabrp64&#10;Amazon:&#10;https://www.amazon.com/s/ref=ntt_srch_drd_B014UMBH5A?ie=UTF8&amp;field-keywords=New%20Horizon%20Holistic%20Centre&amp;index=digital-music&amp;search-type=ss&#10;&#10;&#10;Where to find us&#10;---------------------------&#10;&#10;YouTube:&#10;https://www.youtube.com/subscription_center?add_user=newhorizonholistic&#10;Website:&#10;http://www.newhorizonholisticcentre.co.uk&#10;Twitter: &#10;https://twitter.com/newhorizonhol&#10;Facebook:&#10;https://www.facebook.com/New-Horizon-Holistic-Centre-583340715086671/&#10;&#10;&#10;Some of our Popular Playlists&#10;-------------------------------------------------&#10;&#10;Spiritual Awakening Guided Meditations: https://www.youtube.com/playlist?list=PLM_5z7EKcBv9hI7ABzjC37wPH0VAcQ0qU&#10;Guided Meditation for Children: https://www.youtube.com/playlist?list=PLM_5z7EKcBv-GW4P5r-Y8hPkCOqQ3H8l7&#10;Guided SLEEP Meditations &amp; SLEEP Talkdowns: https://www.youtube.com/playlist?list=PLM_5z7EKcBv8MDrOQugqIV7_4rU2NQbfY&#10;Guided Meditations: https://www.youtube.com/playlist?list=PLM_5z7EKcBv8ZD6Bmk2-a7KSR-ZPnUWRj&#10;Relaxing Music: https://www.youtube.com/playlist?list=PLM_5z7EKcBv-OB3Uu_k_ApvCfJN3a_r1T&#10;&#10;======================================================" title="Mindfulness Meditation for Kids | BREATHING EXERCISE | Guided Meditation for Children">
            <a:hlinkClick r:id="rId3"/>
          </p:cNvPr>
          <p:cNvPicPr preferRelativeResize="0"/>
          <p:nvPr/>
        </p:nvPicPr>
        <p:blipFill>
          <a:blip r:embed="rId4">
            <a:alphaModFix/>
          </a:blip>
          <a:stretch>
            <a:fillRect/>
          </a:stretch>
        </p:blipFill>
        <p:spPr>
          <a:xfrm>
            <a:off x="1572850" y="828375"/>
            <a:ext cx="5450400" cy="40878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98"/>
        <p:cNvGrpSpPr/>
        <p:nvPr/>
      </p:nvGrpSpPr>
      <p:grpSpPr>
        <a:xfrm>
          <a:off x="0" y="0"/>
          <a:ext cx="0" cy="0"/>
          <a:chOff x="0" y="0"/>
          <a:chExt cx="0" cy="0"/>
        </a:xfrm>
      </p:grpSpPr>
      <p:sp>
        <p:nvSpPr>
          <p:cNvPr id="99" name="Google Shape;99;p18"/>
          <p:cNvSpPr txBox="1"/>
          <p:nvPr/>
        </p:nvSpPr>
        <p:spPr>
          <a:xfrm>
            <a:off x="681450" y="287625"/>
            <a:ext cx="7781100" cy="1800900"/>
          </a:xfrm>
          <a:prstGeom prst="rect">
            <a:avLst/>
          </a:prstGeom>
          <a:noFill/>
          <a:ln w="38100" cap="flat" cmpd="sng">
            <a:solidFill>
              <a:srgbClr val="A4C2F4"/>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3500">
                <a:latin typeface="Comfortaa"/>
                <a:ea typeface="Comfortaa"/>
                <a:cs typeface="Comfortaa"/>
                <a:sym typeface="Comfortaa"/>
              </a:rPr>
              <a:t>We are going to make a class relaxation book to help people with ideas on how to relax </a:t>
            </a:r>
            <a:endParaRPr sz="3500">
              <a:latin typeface="Comfortaa"/>
              <a:ea typeface="Comfortaa"/>
              <a:cs typeface="Comfortaa"/>
              <a:sym typeface="Comfortaa"/>
            </a:endParaRPr>
          </a:p>
        </p:txBody>
      </p:sp>
      <p:pic>
        <p:nvPicPr>
          <p:cNvPr id="100" name="Google Shape;100;p18"/>
          <p:cNvPicPr preferRelativeResize="0"/>
          <p:nvPr/>
        </p:nvPicPr>
        <p:blipFill>
          <a:blip r:embed="rId3">
            <a:alphaModFix/>
          </a:blip>
          <a:stretch>
            <a:fillRect/>
          </a:stretch>
        </p:blipFill>
        <p:spPr>
          <a:xfrm>
            <a:off x="884650" y="2414827"/>
            <a:ext cx="3502650" cy="2330850"/>
          </a:xfrm>
          <a:prstGeom prst="rect">
            <a:avLst/>
          </a:prstGeom>
          <a:noFill/>
          <a:ln w="38100" cap="flat" cmpd="sng">
            <a:solidFill>
              <a:srgbClr val="A4C2F4"/>
            </a:solidFill>
            <a:prstDash val="solid"/>
            <a:round/>
            <a:headEnd type="none" w="sm" len="sm"/>
            <a:tailEnd type="none" w="sm" len="sm"/>
          </a:ln>
        </p:spPr>
      </p:pic>
      <p:pic>
        <p:nvPicPr>
          <p:cNvPr id="101" name="Google Shape;101;p18"/>
          <p:cNvPicPr preferRelativeResize="0"/>
          <p:nvPr/>
        </p:nvPicPr>
        <p:blipFill rotWithShape="1">
          <a:blip r:embed="rId4">
            <a:alphaModFix/>
          </a:blip>
          <a:srcRect r="17225"/>
          <a:stretch/>
        </p:blipFill>
        <p:spPr>
          <a:xfrm>
            <a:off x="4696000" y="2414825"/>
            <a:ext cx="3445500" cy="2330850"/>
          </a:xfrm>
          <a:prstGeom prst="rect">
            <a:avLst/>
          </a:prstGeom>
          <a:noFill/>
          <a:ln w="38100" cap="flat" cmpd="sng">
            <a:solidFill>
              <a:srgbClr val="A4C2F4"/>
            </a:solidFill>
            <a:prstDash val="solid"/>
            <a:round/>
            <a:headEnd type="none" w="sm" len="sm"/>
            <a:tailEnd type="none" w="sm" len="sm"/>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05"/>
        <p:cNvGrpSpPr/>
        <p:nvPr/>
      </p:nvGrpSpPr>
      <p:grpSpPr>
        <a:xfrm>
          <a:off x="0" y="0"/>
          <a:ext cx="0" cy="0"/>
          <a:chOff x="0" y="0"/>
          <a:chExt cx="0" cy="0"/>
        </a:xfrm>
      </p:grpSpPr>
      <p:sp>
        <p:nvSpPr>
          <p:cNvPr id="106" name="Google Shape;106;p19"/>
          <p:cNvSpPr txBox="1"/>
          <p:nvPr/>
        </p:nvSpPr>
        <p:spPr>
          <a:xfrm>
            <a:off x="2067225" y="822425"/>
            <a:ext cx="5029800" cy="856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500">
                <a:latin typeface="Comfortaa"/>
                <a:ea typeface="Comfortaa"/>
                <a:cs typeface="Comfortaa"/>
                <a:sym typeface="Comfortaa"/>
              </a:rPr>
              <a:t>Let’s think about it...</a:t>
            </a:r>
            <a:endParaRPr sz="3500">
              <a:latin typeface="Comfortaa"/>
              <a:ea typeface="Comfortaa"/>
              <a:cs typeface="Comfortaa"/>
              <a:sym typeface="Comfortaa"/>
            </a:endParaRPr>
          </a:p>
        </p:txBody>
      </p:sp>
      <p:pic>
        <p:nvPicPr>
          <p:cNvPr id="107" name="Google Shape;107;p19"/>
          <p:cNvPicPr preferRelativeResize="0"/>
          <p:nvPr/>
        </p:nvPicPr>
        <p:blipFill rotWithShape="1">
          <a:blip r:embed="rId3">
            <a:alphaModFix/>
          </a:blip>
          <a:srcRect b="12257"/>
          <a:stretch/>
        </p:blipFill>
        <p:spPr>
          <a:xfrm>
            <a:off x="617200" y="2030525"/>
            <a:ext cx="3817575" cy="2290550"/>
          </a:xfrm>
          <a:prstGeom prst="rect">
            <a:avLst/>
          </a:prstGeom>
          <a:noFill/>
          <a:ln>
            <a:noFill/>
          </a:ln>
        </p:spPr>
      </p:pic>
      <p:pic>
        <p:nvPicPr>
          <p:cNvPr id="108" name="Google Shape;108;p19"/>
          <p:cNvPicPr preferRelativeResize="0"/>
          <p:nvPr/>
        </p:nvPicPr>
        <p:blipFill>
          <a:blip r:embed="rId4">
            <a:alphaModFix/>
          </a:blip>
          <a:stretch>
            <a:fillRect/>
          </a:stretch>
        </p:blipFill>
        <p:spPr>
          <a:xfrm>
            <a:off x="4709225" y="2030525"/>
            <a:ext cx="3817575" cy="2290545"/>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611</Words>
  <Application>Microsoft Office PowerPoint</Application>
  <PresentationFormat>On-screen Show (16:9)</PresentationFormat>
  <Paragraphs>37</Paragraphs>
  <Slides>7</Slides>
  <Notes>7</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7</vt:i4>
      </vt:variant>
    </vt:vector>
  </HeadingPairs>
  <TitlesOfParts>
    <vt:vector size="10" baseType="lpstr">
      <vt:lpstr>Arial</vt:lpstr>
      <vt:lpstr>Comfortaa</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Brason</dc:creator>
  <cp:lastModifiedBy>Elle.Harding</cp:lastModifiedBy>
  <cp:revision>1</cp:revision>
  <dcterms:modified xsi:type="dcterms:W3CDTF">2020-06-23T09:13:49Z</dcterms:modified>
</cp:coreProperties>
</file>