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67" r:id="rId3"/>
    <p:sldId id="265" r:id="rId4"/>
    <p:sldId id="259" r:id="rId5"/>
    <p:sldId id="261" r:id="rId6"/>
    <p:sldId id="262" r:id="rId7"/>
    <p:sldId id="263" r:id="rId8"/>
    <p:sldId id="266" r:id="rId9"/>
    <p:sldId id="268" r:id="rId10"/>
    <p:sldId id="258"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23C981-22E8-4A68-B08C-2A91E0946127}" type="datetimeFigureOut">
              <a:rPr kumimoji="0" lang="en-GB"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23/06/2020</a:t>
            </a:fld>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9DD164-0819-41FA-88C2-CD1C02921361}" type="slidenum">
              <a:rPr kumimoji="0" lang="en-GB" sz="900" b="0" i="0" u="none" strike="noStrike" kern="1200" cap="none" spc="0" normalizeH="0" baseline="0" noProof="0" smtClean="0">
                <a:ln>
                  <a:noFill/>
                </a:ln>
                <a:solidFill>
                  <a:srgbClr val="0F6FC6"/>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900" b="0" i="0" u="none" strike="noStrike" kern="1200" cap="none" spc="0" normalizeH="0" baseline="0" noProof="0">
              <a:ln>
                <a:noFill/>
              </a:ln>
              <a:solidFill>
                <a:srgbClr val="0F6FC6"/>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1537651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23C981-22E8-4A68-B08C-2A91E0946127}" type="datetimeFigureOut">
              <a:rPr kumimoji="0" lang="en-GB"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23/06/2020</a:t>
            </a:fld>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9DD164-0819-41FA-88C2-CD1C02921361}" type="slidenum">
              <a:rPr kumimoji="0" lang="en-GB" sz="900" b="0" i="0" u="none" strike="noStrike" kern="1200" cap="none" spc="0" normalizeH="0" baseline="0" noProof="0" smtClean="0">
                <a:ln>
                  <a:noFill/>
                </a:ln>
                <a:solidFill>
                  <a:srgbClr val="0F6FC6"/>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900" b="0" i="0" u="none" strike="noStrike" kern="1200" cap="none" spc="0" normalizeH="0" baseline="0" noProof="0">
              <a:ln>
                <a:noFill/>
              </a:ln>
              <a:solidFill>
                <a:srgbClr val="0F6FC6"/>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3767926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23C981-22E8-4A68-B08C-2A91E0946127}" type="datetimeFigureOut">
              <a:rPr kumimoji="0" lang="en-GB"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23/06/2020</a:t>
            </a:fld>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9DD164-0819-41FA-88C2-CD1C02921361}" type="slidenum">
              <a:rPr kumimoji="0" lang="en-GB" sz="900" b="0" i="0" u="none" strike="noStrike" kern="1200" cap="none" spc="0" normalizeH="0" baseline="0" noProof="0" smtClean="0">
                <a:ln>
                  <a:noFill/>
                </a:ln>
                <a:solidFill>
                  <a:srgbClr val="0F6FC6"/>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900" b="0" i="0" u="none" strike="noStrike" kern="1200" cap="none" spc="0" normalizeH="0" baseline="0" noProof="0">
              <a:ln>
                <a:noFill/>
              </a:ln>
              <a:solidFill>
                <a:srgbClr val="0F6FC6"/>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7168847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23C981-22E8-4A68-B08C-2A91E0946127}" type="datetimeFigureOut">
              <a:rPr kumimoji="0" lang="en-GB"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23/06/2020</a:t>
            </a:fld>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9DD164-0819-41FA-88C2-CD1C02921361}" type="slidenum">
              <a:rPr kumimoji="0" lang="en-GB" sz="900" b="0" i="0" u="none" strike="noStrike" kern="1200" cap="none" spc="0" normalizeH="0" baseline="0" noProof="0" smtClean="0">
                <a:ln>
                  <a:noFill/>
                </a:ln>
                <a:solidFill>
                  <a:srgbClr val="0F6FC6"/>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900" b="0" i="0" u="none" strike="noStrike" kern="1200" cap="none" spc="0" normalizeH="0" baseline="0" noProof="0">
              <a:ln>
                <a:noFill/>
              </a:ln>
              <a:solidFill>
                <a:srgbClr val="0F6FC6"/>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674085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23C981-22E8-4A68-B08C-2A91E0946127}" type="datetimeFigureOut">
              <a:rPr kumimoji="0" lang="en-GB"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23/06/2020</a:t>
            </a:fld>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8" name="Footer Placeholder 7"/>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9DD164-0819-41FA-88C2-CD1C02921361}" type="slidenum">
              <a:rPr kumimoji="0" lang="en-GB" sz="900" b="0" i="0" u="none" strike="noStrike" kern="1200" cap="none" spc="0" normalizeH="0" baseline="0" noProof="0" smtClean="0">
                <a:ln>
                  <a:noFill/>
                </a:ln>
                <a:solidFill>
                  <a:srgbClr val="0F6FC6"/>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900" b="0" i="0" u="none" strike="noStrike" kern="1200" cap="none" spc="0" normalizeH="0" baseline="0" noProof="0">
              <a:ln>
                <a:noFill/>
              </a:ln>
              <a:solidFill>
                <a:srgbClr val="0F6FC6"/>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712271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23C981-22E8-4A68-B08C-2A91E0946127}" type="datetimeFigureOut">
              <a:rPr kumimoji="0" lang="en-GB"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23/06/2020</a:t>
            </a:fld>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9DD164-0819-41FA-88C2-CD1C02921361}" type="slidenum">
              <a:rPr kumimoji="0" lang="en-GB" sz="900" b="0" i="0" u="none" strike="noStrike" kern="1200" cap="none" spc="0" normalizeH="0" baseline="0" noProof="0" smtClean="0">
                <a:ln>
                  <a:noFill/>
                </a:ln>
                <a:solidFill>
                  <a:srgbClr val="0F6FC6"/>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900" b="0" i="0" u="none" strike="noStrike" kern="1200" cap="none" spc="0" normalizeH="0" baseline="0" noProof="0">
              <a:ln>
                <a:noFill/>
              </a:ln>
              <a:solidFill>
                <a:srgbClr val="0F6FC6"/>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4575618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23C981-22E8-4A68-B08C-2A91E0946127}" type="datetimeFigureOut">
              <a:rPr kumimoji="0" lang="en-GB"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23/06/2020</a:t>
            </a:fld>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3" name="Footer Placeholder 2"/>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9DD164-0819-41FA-88C2-CD1C02921361}" type="slidenum">
              <a:rPr kumimoji="0" lang="en-GB" sz="900" b="0" i="0" u="none" strike="noStrike" kern="1200" cap="none" spc="0" normalizeH="0" baseline="0" noProof="0" smtClean="0">
                <a:ln>
                  <a:noFill/>
                </a:ln>
                <a:solidFill>
                  <a:srgbClr val="0F6FC6"/>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900" b="0" i="0" u="none" strike="noStrike" kern="1200" cap="none" spc="0" normalizeH="0" baseline="0" noProof="0">
              <a:ln>
                <a:noFill/>
              </a:ln>
              <a:solidFill>
                <a:srgbClr val="0F6FC6"/>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197306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23C981-22E8-4A68-B08C-2A91E0946127}" type="datetimeFigureOut">
              <a:rPr kumimoji="0" lang="en-GB"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23/06/2020</a:t>
            </a:fld>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9DD164-0819-41FA-88C2-CD1C02921361}" type="slidenum">
              <a:rPr kumimoji="0" lang="en-GB" sz="900" b="0" i="0" u="none" strike="noStrike" kern="1200" cap="none" spc="0" normalizeH="0" baseline="0" noProof="0" smtClean="0">
                <a:ln>
                  <a:noFill/>
                </a:ln>
                <a:solidFill>
                  <a:srgbClr val="0F6FC6"/>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900" b="0" i="0" u="none" strike="noStrike" kern="1200" cap="none" spc="0" normalizeH="0" baseline="0" noProof="0">
              <a:ln>
                <a:noFill/>
              </a:ln>
              <a:solidFill>
                <a:srgbClr val="0F6FC6"/>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8037216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23C981-22E8-4A68-B08C-2A91E0946127}" type="datetimeFigureOut">
              <a:rPr kumimoji="0" lang="en-GB"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23/06/2020</a:t>
            </a:fld>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9DD164-0819-41FA-88C2-CD1C02921361}" type="slidenum">
              <a:rPr kumimoji="0" lang="en-GB" sz="900" b="0" i="0" u="none" strike="noStrike" kern="1200" cap="none" spc="0" normalizeH="0" baseline="0" noProof="0" smtClean="0">
                <a:ln>
                  <a:noFill/>
                </a:ln>
                <a:solidFill>
                  <a:srgbClr val="0F6FC6"/>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900" b="0" i="0" u="none" strike="noStrike" kern="1200" cap="none" spc="0" normalizeH="0" baseline="0" noProof="0">
              <a:ln>
                <a:noFill/>
              </a:ln>
              <a:solidFill>
                <a:srgbClr val="0F6FC6"/>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2466711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23C981-22E8-4A68-B08C-2A91E0946127}" type="datetimeFigureOut">
              <a:rPr kumimoji="0" lang="en-GB"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23/06/2020</a:t>
            </a:fld>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9DD164-0819-41FA-88C2-CD1C02921361}" type="slidenum">
              <a:rPr kumimoji="0" lang="en-GB" sz="900" b="0" i="0" u="none" strike="noStrike" kern="1200" cap="none" spc="0" normalizeH="0" baseline="0" noProof="0" smtClean="0">
                <a:ln>
                  <a:noFill/>
                </a:ln>
                <a:solidFill>
                  <a:srgbClr val="0F6FC6"/>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900" b="0" i="0" u="none" strike="noStrike" kern="1200" cap="none" spc="0" normalizeH="0" baseline="0" noProof="0">
              <a:ln>
                <a:noFill/>
              </a:ln>
              <a:solidFill>
                <a:srgbClr val="0F6FC6"/>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4046892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23C981-22E8-4A68-B08C-2A91E0946127}" type="datetimeFigureOut">
              <a:rPr kumimoji="0" lang="en-GB"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23/06/2020</a:t>
            </a:fld>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9DD164-0819-41FA-88C2-CD1C02921361}" type="slidenum">
              <a:rPr kumimoji="0" lang="en-GB" sz="900" b="0" i="0" u="none" strike="noStrike" kern="1200" cap="none" spc="0" normalizeH="0" baseline="0" noProof="0" smtClean="0">
                <a:ln>
                  <a:noFill/>
                </a:ln>
                <a:solidFill>
                  <a:srgbClr val="0F6FC6"/>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900" b="0" i="0" u="none" strike="noStrike" kern="1200" cap="none" spc="0" normalizeH="0" baseline="0" noProof="0">
              <a:ln>
                <a:noFill/>
              </a:ln>
              <a:solidFill>
                <a:srgbClr val="0F6FC6"/>
              </a:solidFill>
              <a:effectLst/>
              <a:uLnTx/>
              <a:uFillTx/>
              <a:latin typeface="Trebuchet MS" panose="020B0603020202020204"/>
              <a:ea typeface="+mn-ea"/>
              <a:cs typeface="+mn-cs"/>
            </a:endParaRPr>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0F6FC6">
                    <a:lumMod val="60000"/>
                    <a:lumOff val="40000"/>
                  </a:srgbClr>
                </a:solidFill>
                <a:effectLst/>
                <a:uLnTx/>
                <a:uFillTx/>
                <a:latin typeface="Arial"/>
                <a:ea typeface="+mn-ea"/>
                <a:cs typeface="+mn-cs"/>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0F6FC6">
                    <a:lumMod val="60000"/>
                    <a:lumOff val="40000"/>
                  </a:srgbClr>
                </a:solidFill>
                <a:effectLst/>
                <a:uLnTx/>
                <a:uFillTx/>
                <a:latin typeface="Arial"/>
                <a:ea typeface="+mn-ea"/>
                <a:cs typeface="+mn-cs"/>
              </a:rPr>
              <a:t>”</a:t>
            </a:r>
            <a:endParaRPr kumimoji="0" lang="en-US" sz="1800" b="0" i="0" u="none" strike="noStrike" kern="1200" cap="none" spc="0" normalizeH="0" baseline="0" noProof="0" dirty="0">
              <a:ln>
                <a:noFill/>
              </a:ln>
              <a:solidFill>
                <a:srgbClr val="0F6FC6">
                  <a:lumMod val="60000"/>
                  <a:lumOff val="40000"/>
                </a:srgbClr>
              </a:solidFill>
              <a:effectLst/>
              <a:uLnTx/>
              <a:uFillTx/>
              <a:latin typeface="Arial"/>
              <a:ea typeface="+mn-ea"/>
              <a:cs typeface="+mn-cs"/>
            </a:endParaRPr>
          </a:p>
        </p:txBody>
      </p:sp>
    </p:spTree>
    <p:extLst>
      <p:ext uri="{BB962C8B-B14F-4D97-AF65-F5344CB8AC3E}">
        <p14:creationId xmlns:p14="http://schemas.microsoft.com/office/powerpoint/2010/main" val="42932933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23C981-22E8-4A68-B08C-2A91E0946127}" type="datetimeFigureOut">
              <a:rPr kumimoji="0" lang="en-GB"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23/06/2020</a:t>
            </a:fld>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9DD164-0819-41FA-88C2-CD1C02921361}" type="slidenum">
              <a:rPr kumimoji="0" lang="en-GB" sz="900" b="0" i="0" u="none" strike="noStrike" kern="1200" cap="none" spc="0" normalizeH="0" baseline="0" noProof="0" smtClean="0">
                <a:ln>
                  <a:noFill/>
                </a:ln>
                <a:solidFill>
                  <a:srgbClr val="0F6FC6"/>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900" b="0" i="0" u="none" strike="noStrike" kern="1200" cap="none" spc="0" normalizeH="0" baseline="0" noProof="0">
              <a:ln>
                <a:noFill/>
              </a:ln>
              <a:solidFill>
                <a:srgbClr val="0F6FC6"/>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6567083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23C981-22E8-4A68-B08C-2A91E0946127}" type="datetimeFigureOut">
              <a:rPr kumimoji="0" lang="en-GB"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23/06/2020</a:t>
            </a:fld>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9DD164-0819-41FA-88C2-CD1C02921361}" type="slidenum">
              <a:rPr kumimoji="0" lang="en-GB" sz="900" b="0" i="0" u="none" strike="noStrike" kern="1200" cap="none" spc="0" normalizeH="0" baseline="0" noProof="0" smtClean="0">
                <a:ln>
                  <a:noFill/>
                </a:ln>
                <a:solidFill>
                  <a:srgbClr val="0F6FC6"/>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900" b="0" i="0" u="none" strike="noStrike" kern="1200" cap="none" spc="0" normalizeH="0" baseline="0" noProof="0">
              <a:ln>
                <a:noFill/>
              </a:ln>
              <a:solidFill>
                <a:srgbClr val="0F6FC6"/>
              </a:solidFill>
              <a:effectLst/>
              <a:uLnTx/>
              <a:uFillTx/>
              <a:latin typeface="Trebuchet MS" panose="020B0603020202020204"/>
              <a:ea typeface="+mn-ea"/>
              <a:cs typeface="+mn-cs"/>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0F6FC6">
                    <a:lumMod val="60000"/>
                    <a:lumOff val="40000"/>
                  </a:srgbClr>
                </a:solidFill>
                <a:effectLst/>
                <a:uLnTx/>
                <a:uFillTx/>
                <a:latin typeface="Arial"/>
                <a:ea typeface="+mn-ea"/>
                <a:cs typeface="+mn-cs"/>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0F6FC6">
                    <a:lumMod val="60000"/>
                    <a:lumOff val="40000"/>
                  </a:srgbClr>
                </a:solidFill>
                <a:effectLst/>
                <a:uLnTx/>
                <a:uFillTx/>
                <a:latin typeface="Arial"/>
                <a:ea typeface="+mn-ea"/>
                <a:cs typeface="+mn-cs"/>
              </a:rPr>
              <a:t>”</a:t>
            </a:r>
          </a:p>
        </p:txBody>
      </p:sp>
    </p:spTree>
    <p:extLst>
      <p:ext uri="{BB962C8B-B14F-4D97-AF65-F5344CB8AC3E}">
        <p14:creationId xmlns:p14="http://schemas.microsoft.com/office/powerpoint/2010/main" val="14412039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23C981-22E8-4A68-B08C-2A91E0946127}" type="datetimeFigureOut">
              <a:rPr kumimoji="0" lang="en-GB"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23/06/2020</a:t>
            </a:fld>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9DD164-0819-41FA-88C2-CD1C02921361}" type="slidenum">
              <a:rPr kumimoji="0" lang="en-GB" sz="900" b="0" i="0" u="none" strike="noStrike" kern="1200" cap="none" spc="0" normalizeH="0" baseline="0" noProof="0" smtClean="0">
                <a:ln>
                  <a:noFill/>
                </a:ln>
                <a:solidFill>
                  <a:srgbClr val="0F6FC6"/>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900" b="0" i="0" u="none" strike="noStrike" kern="1200" cap="none" spc="0" normalizeH="0" baseline="0" noProof="0">
              <a:ln>
                <a:noFill/>
              </a:ln>
              <a:solidFill>
                <a:srgbClr val="0F6FC6"/>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42700878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23C981-22E8-4A68-B08C-2A91E0946127}" type="datetimeFigureOut">
              <a:rPr kumimoji="0" lang="en-GB"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23/06/2020</a:t>
            </a:fld>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9DD164-0819-41FA-88C2-CD1C02921361}" type="slidenum">
              <a:rPr kumimoji="0" lang="en-GB" sz="900" b="0" i="0" u="none" strike="noStrike" kern="1200" cap="none" spc="0" normalizeH="0" baseline="0" noProof="0" smtClean="0">
                <a:ln>
                  <a:noFill/>
                </a:ln>
                <a:solidFill>
                  <a:srgbClr val="0F6FC6"/>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900" b="0" i="0" u="none" strike="noStrike" kern="1200" cap="none" spc="0" normalizeH="0" baseline="0" noProof="0">
              <a:ln>
                <a:noFill/>
              </a:ln>
              <a:solidFill>
                <a:srgbClr val="0F6FC6"/>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3028879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23C981-22E8-4A68-B08C-2A91E0946127}" type="datetimeFigureOut">
              <a:rPr kumimoji="0" lang="en-GB"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23/06/2020</a:t>
            </a:fld>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9DD164-0819-41FA-88C2-CD1C02921361}" type="slidenum">
              <a:rPr kumimoji="0" lang="en-GB" sz="900" b="0" i="0" u="none" strike="noStrike" kern="1200" cap="none" spc="0" normalizeH="0" baseline="0" noProof="0" smtClean="0">
                <a:ln>
                  <a:noFill/>
                </a:ln>
                <a:solidFill>
                  <a:srgbClr val="0F6FC6"/>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900" b="0" i="0" u="none" strike="noStrike" kern="1200" cap="none" spc="0" normalizeH="0" baseline="0" noProof="0">
              <a:ln>
                <a:noFill/>
              </a:ln>
              <a:solidFill>
                <a:srgbClr val="0F6FC6"/>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4910222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8D23C981-22E8-4A68-B08C-2A91E0946127}" type="datetimeFigureOut">
              <a:rPr kumimoji="0" lang="en-GB"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23/06/2020</a:t>
            </a:fld>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89DD164-0819-41FA-88C2-CD1C02921361}" type="slidenum">
              <a:rPr kumimoji="0" lang="en-GB" sz="900" b="0" i="0" u="none" strike="noStrike" kern="1200" cap="none" spc="0" normalizeH="0" baseline="0" noProof="0" smtClean="0">
                <a:ln>
                  <a:noFill/>
                </a:ln>
                <a:solidFill>
                  <a:srgbClr val="0F6FC6"/>
                </a:solidFill>
                <a:effectLst/>
                <a:uLnTx/>
                <a:uFillTx/>
                <a:latin typeface="Trebuchet MS" panose="020B0603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900" b="0" i="0" u="none" strike="noStrike" kern="1200" cap="none" spc="0" normalizeH="0" baseline="0" noProof="0">
              <a:ln>
                <a:noFill/>
              </a:ln>
              <a:solidFill>
                <a:srgbClr val="0F6FC6"/>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41831051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youtube.com/watch?v=d3LPrhI0v-w"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tmp"/></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tmp"/><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7646" y="2404534"/>
            <a:ext cx="8516357" cy="1646302"/>
          </a:xfrm>
        </p:spPr>
        <p:txBody>
          <a:bodyPr>
            <a:normAutofit fontScale="90000"/>
          </a:bodyPr>
          <a:lstStyle/>
          <a:p>
            <a:r>
              <a:rPr lang="en-GB" dirty="0" smtClean="0"/>
              <a:t>Lower key stage 2</a:t>
            </a:r>
            <a:br>
              <a:rPr lang="en-GB" dirty="0" smtClean="0"/>
            </a:br>
            <a:r>
              <a:rPr lang="en-GB" dirty="0" smtClean="0"/>
              <a:t>PSHE</a:t>
            </a:r>
            <a:br>
              <a:rPr lang="en-GB" dirty="0" smtClean="0"/>
            </a:br>
            <a:r>
              <a:rPr lang="en-GB" dirty="0" smtClean="0"/>
              <a:t>Keeping safe- </a:t>
            </a:r>
            <a:r>
              <a:rPr lang="en-GB" smtClean="0"/>
              <a:t>physical health and exercise</a:t>
            </a:r>
            <a:endParaRPr lang="en-GB" dirty="0"/>
          </a:p>
        </p:txBody>
      </p:sp>
    </p:spTree>
    <p:extLst>
      <p:ext uri="{BB962C8B-B14F-4D97-AF65-F5344CB8AC3E}">
        <p14:creationId xmlns:p14="http://schemas.microsoft.com/office/powerpoint/2010/main" val="21069345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a:t>
            </a:r>
            <a:r>
              <a:rPr lang="en-GB" dirty="0"/>
              <a:t>: To understand how exercise </a:t>
            </a:r>
            <a:r>
              <a:rPr lang="en-GB" dirty="0" smtClean="0"/>
              <a:t>can help my physical health and mental wellbeing</a:t>
            </a:r>
            <a:endParaRPr lang="en-GB" dirty="0"/>
          </a:p>
        </p:txBody>
      </p:sp>
      <p:sp>
        <p:nvSpPr>
          <p:cNvPr id="3" name="Content Placeholder 2"/>
          <p:cNvSpPr>
            <a:spLocks noGrp="1"/>
          </p:cNvSpPr>
          <p:nvPr>
            <p:ph idx="1"/>
          </p:nvPr>
        </p:nvSpPr>
        <p:spPr>
          <a:xfrm>
            <a:off x="677333" y="2160589"/>
            <a:ext cx="10131693" cy="3880773"/>
          </a:xfrm>
        </p:spPr>
        <p:txBody>
          <a:bodyPr/>
          <a:lstStyle/>
          <a:p>
            <a:pPr marL="0" indent="0">
              <a:buNone/>
            </a:pPr>
            <a:r>
              <a:rPr lang="en-GB" sz="3600" b="1" u="sng" dirty="0"/>
              <a:t>Physical </a:t>
            </a:r>
            <a:r>
              <a:rPr lang="en-GB" sz="3600" b="1" u="sng" dirty="0" smtClean="0"/>
              <a:t>activity </a:t>
            </a:r>
            <a:r>
              <a:rPr lang="en-GB" sz="3600" b="1" u="sng" dirty="0"/>
              <a:t>at </a:t>
            </a:r>
            <a:r>
              <a:rPr lang="en-GB" sz="3600" b="1" u="sng" dirty="0" smtClean="0"/>
              <a:t>home</a:t>
            </a:r>
          </a:p>
          <a:p>
            <a:endParaRPr lang="en-GB" sz="3200" dirty="0"/>
          </a:p>
          <a:p>
            <a:r>
              <a:rPr lang="en-GB" sz="3200" dirty="0" smtClean="0"/>
              <a:t>TTYP </a:t>
            </a:r>
            <a:r>
              <a:rPr lang="en-GB" sz="3200" dirty="0"/>
              <a:t>and discuss the things you have been doing at home to keep yourself physically active</a:t>
            </a:r>
          </a:p>
          <a:p>
            <a:pPr marL="0" indent="0">
              <a:buNone/>
            </a:pPr>
            <a:endParaRPr lang="en-GB" dirty="0"/>
          </a:p>
          <a:p>
            <a:endParaRPr lang="en-GB" dirty="0"/>
          </a:p>
        </p:txBody>
      </p:sp>
    </p:spTree>
    <p:extLst>
      <p:ext uri="{BB962C8B-B14F-4D97-AF65-F5344CB8AC3E}">
        <p14:creationId xmlns:p14="http://schemas.microsoft.com/office/powerpoint/2010/main" val="3353716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Experiencing exercise</a:t>
            </a:r>
            <a:endParaRPr lang="en-GB" dirty="0"/>
          </a:p>
        </p:txBody>
      </p:sp>
      <p:sp>
        <p:nvSpPr>
          <p:cNvPr id="3" name="Content Placeholder 2"/>
          <p:cNvSpPr>
            <a:spLocks noGrp="1"/>
          </p:cNvSpPr>
          <p:nvPr>
            <p:ph idx="1"/>
          </p:nvPr>
        </p:nvSpPr>
        <p:spPr>
          <a:xfrm>
            <a:off x="445322" y="1491849"/>
            <a:ext cx="8596668" cy="3880773"/>
          </a:xfrm>
        </p:spPr>
        <p:txBody>
          <a:bodyPr>
            <a:normAutofit fontScale="92500" lnSpcReduction="20000"/>
          </a:bodyPr>
          <a:lstStyle/>
          <a:p>
            <a:r>
              <a:rPr lang="en-GB" sz="2400" dirty="0" smtClean="0"/>
              <a:t>Children to feel their heartrate before exercise</a:t>
            </a:r>
          </a:p>
          <a:p>
            <a:endParaRPr lang="en-GB" sz="2400" dirty="0"/>
          </a:p>
          <a:p>
            <a:r>
              <a:rPr lang="en-GB" sz="2400" dirty="0"/>
              <a:t>Joe Wicks 5 minute </a:t>
            </a:r>
            <a:r>
              <a:rPr lang="en-GB" sz="2400" dirty="0" smtClean="0"/>
              <a:t>workout</a:t>
            </a:r>
          </a:p>
          <a:p>
            <a:pPr marL="0" indent="0">
              <a:buNone/>
            </a:pPr>
            <a:r>
              <a:rPr lang="en-GB" sz="2400" dirty="0" smtClean="0">
                <a:hlinkClick r:id="rId2"/>
              </a:rPr>
              <a:t>https</a:t>
            </a:r>
            <a:r>
              <a:rPr lang="en-GB" sz="2400" dirty="0">
                <a:hlinkClick r:id="rId2"/>
              </a:rPr>
              <a:t>://www.youtube.com/watch?v=d3LPrhI0v-w</a:t>
            </a:r>
            <a:endParaRPr lang="en-GB" sz="2400" dirty="0"/>
          </a:p>
          <a:p>
            <a:endParaRPr lang="en-GB" sz="2400" dirty="0" smtClean="0"/>
          </a:p>
          <a:p>
            <a:r>
              <a:rPr lang="en-GB" sz="2400" dirty="0" smtClean="0"/>
              <a:t>Children to feel their heartrate after exercise</a:t>
            </a:r>
          </a:p>
          <a:p>
            <a:endParaRPr lang="en-GB" sz="2400" dirty="0" smtClean="0"/>
          </a:p>
          <a:p>
            <a:r>
              <a:rPr lang="en-GB" sz="2400" dirty="0" smtClean="0"/>
              <a:t>When </a:t>
            </a:r>
            <a:r>
              <a:rPr lang="en-GB" sz="2400" dirty="0"/>
              <a:t>we exercise, we change how our bodies work and how they feel. </a:t>
            </a:r>
          </a:p>
          <a:p>
            <a:r>
              <a:rPr lang="en-GB" sz="2400" dirty="0"/>
              <a:t>Although it can be hard work, exercise makes us feel good.</a:t>
            </a:r>
          </a:p>
          <a:p>
            <a:endParaRPr lang="en-GB" dirty="0"/>
          </a:p>
        </p:txBody>
      </p:sp>
    </p:spTree>
    <p:extLst>
      <p:ext uri="{BB962C8B-B14F-4D97-AF65-F5344CB8AC3E}">
        <p14:creationId xmlns:p14="http://schemas.microsoft.com/office/powerpoint/2010/main" val="1743305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Head, Heart and Muscles</a:t>
            </a:r>
            <a:endParaRPr lang="en-GB" dirty="0"/>
          </a:p>
        </p:txBody>
      </p:sp>
      <p:sp>
        <p:nvSpPr>
          <p:cNvPr id="3" name="Content Placeholder 2"/>
          <p:cNvSpPr>
            <a:spLocks noGrp="1"/>
          </p:cNvSpPr>
          <p:nvPr>
            <p:ph idx="1"/>
          </p:nvPr>
        </p:nvSpPr>
        <p:spPr>
          <a:xfrm>
            <a:off x="145070" y="1519144"/>
            <a:ext cx="10036159" cy="3880773"/>
          </a:xfrm>
        </p:spPr>
        <p:txBody>
          <a:bodyPr/>
          <a:lstStyle/>
          <a:p>
            <a:r>
              <a:rPr lang="en-GB" sz="2400" dirty="0"/>
              <a:t>To keep healthy, we need to do lots of healthy things every day. </a:t>
            </a:r>
            <a:endParaRPr lang="en-GB" sz="2400" dirty="0" smtClean="0"/>
          </a:p>
          <a:p>
            <a:r>
              <a:rPr lang="en-GB" sz="2400" dirty="0" smtClean="0"/>
              <a:t>This </a:t>
            </a:r>
            <a:r>
              <a:rPr lang="en-GB" sz="2400" dirty="0"/>
              <a:t>will help your heart, your muscles and your mind. </a:t>
            </a:r>
            <a:endParaRPr lang="en-GB" sz="2400" dirty="0" smtClean="0"/>
          </a:p>
          <a:p>
            <a:r>
              <a:rPr lang="en-GB" sz="2400" dirty="0" smtClean="0"/>
              <a:t>Your </a:t>
            </a:r>
            <a:r>
              <a:rPr lang="en-GB" sz="2400" dirty="0"/>
              <a:t>body will be stronger and your mind will be happier</a:t>
            </a:r>
            <a:r>
              <a:rPr lang="en-GB" sz="2400" dirty="0" smtClean="0"/>
              <a:t>.</a:t>
            </a:r>
          </a:p>
          <a:p>
            <a:r>
              <a:rPr lang="en-GB" sz="2400" dirty="0"/>
              <a:t>Some of the healthy things we do are good for our bodies, and some of them are good for our minds, but they all work together to keep our minds and bodies healthy and happy.</a:t>
            </a:r>
          </a:p>
          <a:p>
            <a:endParaRPr lang="en-GB" dirty="0"/>
          </a:p>
        </p:txBody>
      </p:sp>
      <p:pic>
        <p:nvPicPr>
          <p:cNvPr id="4" name="Content Placeholder 3"/>
          <p:cNvPicPr>
            <a:picLocks noChangeAspect="1"/>
          </p:cNvPicPr>
          <p:nvPr/>
        </p:nvPicPr>
        <p:blipFill>
          <a:blip r:embed="rId2"/>
          <a:stretch>
            <a:fillRect/>
          </a:stretch>
        </p:blipFill>
        <p:spPr>
          <a:xfrm>
            <a:off x="777923" y="4651512"/>
            <a:ext cx="1416661" cy="1927938"/>
          </a:xfrm>
          <a:prstGeom prst="rect">
            <a:avLst/>
          </a:prstGeom>
        </p:spPr>
      </p:pic>
      <p:pic>
        <p:nvPicPr>
          <p:cNvPr id="5" name="Picture 2" descr="Vanderbilt University Medical Center - New program support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1653" y="4328354"/>
            <a:ext cx="285750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35656" y="4242248"/>
            <a:ext cx="2086266" cy="2067213"/>
          </a:xfrm>
          <a:prstGeom prst="rect">
            <a:avLst/>
          </a:prstGeom>
        </p:spPr>
      </p:pic>
    </p:spTree>
    <p:extLst>
      <p:ext uri="{BB962C8B-B14F-4D97-AF65-F5344CB8AC3E}">
        <p14:creationId xmlns:p14="http://schemas.microsoft.com/office/powerpoint/2010/main" val="498847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can I do to have a healthy mind?</a:t>
            </a:r>
            <a:endParaRPr lang="en-GB" dirty="0"/>
          </a:p>
        </p:txBody>
      </p:sp>
      <p:sp>
        <p:nvSpPr>
          <p:cNvPr id="3" name="Content Placeholder 2"/>
          <p:cNvSpPr>
            <a:spLocks noGrp="1"/>
          </p:cNvSpPr>
          <p:nvPr>
            <p:ph idx="1"/>
          </p:nvPr>
        </p:nvSpPr>
        <p:spPr>
          <a:xfrm>
            <a:off x="677333" y="1405719"/>
            <a:ext cx="10118045" cy="4635643"/>
          </a:xfrm>
        </p:spPr>
        <p:txBody>
          <a:bodyPr>
            <a:normAutofit fontScale="92500" lnSpcReduction="10000"/>
          </a:bodyPr>
          <a:lstStyle/>
          <a:p>
            <a:r>
              <a:rPr lang="en-GB" sz="2200" dirty="0"/>
              <a:t>Sleep so your mind works properly.</a:t>
            </a:r>
          </a:p>
          <a:p>
            <a:r>
              <a:rPr lang="en-GB" sz="2200" dirty="0"/>
              <a:t>Drink water to keep hydrated </a:t>
            </a:r>
            <a:endParaRPr lang="en-GB" sz="2200" dirty="0" smtClean="0"/>
          </a:p>
          <a:p>
            <a:r>
              <a:rPr lang="en-GB" sz="2200" dirty="0" smtClean="0"/>
              <a:t>Consume </a:t>
            </a:r>
            <a:r>
              <a:rPr lang="en-GB" sz="2200" dirty="0"/>
              <a:t>energy (food) to keep your brain </a:t>
            </a:r>
            <a:br>
              <a:rPr lang="en-GB" sz="2200" dirty="0"/>
            </a:br>
            <a:r>
              <a:rPr lang="en-GB" sz="2200" dirty="0"/>
              <a:t>cells </a:t>
            </a:r>
            <a:r>
              <a:rPr lang="en-GB" sz="2200" dirty="0" smtClean="0"/>
              <a:t>buzzing.</a:t>
            </a:r>
          </a:p>
          <a:p>
            <a:r>
              <a:rPr lang="en-GB" sz="2200" dirty="0"/>
              <a:t>Spend time with friends and do things that </a:t>
            </a:r>
            <a:br>
              <a:rPr lang="en-GB" sz="2200" dirty="0"/>
            </a:br>
            <a:r>
              <a:rPr lang="en-GB" sz="2200" dirty="0"/>
              <a:t>make you enjoy yourself and feel good.</a:t>
            </a:r>
          </a:p>
          <a:p>
            <a:r>
              <a:rPr lang="en-GB" sz="2200" dirty="0"/>
              <a:t>Spend time being active outdoors - being outside is great for our mental wellbeing'.</a:t>
            </a:r>
          </a:p>
          <a:p>
            <a:r>
              <a:rPr lang="en-GB" sz="2200" dirty="0"/>
              <a:t>Activities such as yoga and mindfulness can help you cope with feelings of anger and stress. </a:t>
            </a:r>
            <a:endParaRPr lang="en-GB" sz="2200" dirty="0" smtClean="0"/>
          </a:p>
          <a:p>
            <a:r>
              <a:rPr lang="en-GB" sz="2400" dirty="0"/>
              <a:t>Limit the amount of screen time each day and each week</a:t>
            </a:r>
            <a:r>
              <a:rPr lang="en-GB" sz="2400" dirty="0" smtClean="0"/>
              <a:t>.</a:t>
            </a:r>
            <a:endParaRPr lang="en-GB" sz="2200" dirty="0" smtClean="0"/>
          </a:p>
          <a:p>
            <a:r>
              <a:rPr lang="en-GB" sz="2400" dirty="0" smtClean="0"/>
              <a:t>If </a:t>
            </a:r>
            <a:r>
              <a:rPr lang="en-GB" sz="2400" dirty="0"/>
              <a:t>you are feeling angry or stressed, talking </a:t>
            </a:r>
            <a:endParaRPr lang="en-GB" sz="2400" dirty="0" smtClean="0"/>
          </a:p>
          <a:p>
            <a:pPr marL="0" indent="0">
              <a:buNone/>
            </a:pPr>
            <a:r>
              <a:rPr lang="en-GB" sz="2400" dirty="0" smtClean="0"/>
              <a:t>to </a:t>
            </a:r>
            <a:r>
              <a:rPr lang="en-GB" sz="2400" dirty="0"/>
              <a:t>an adult you trust and asking for help is important.</a:t>
            </a:r>
          </a:p>
          <a:p>
            <a:endParaRPr lang="en-GB" dirty="0"/>
          </a:p>
          <a:p>
            <a:endParaRPr lang="en-GB" dirty="0"/>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39283" y="199715"/>
            <a:ext cx="1497666" cy="1439315"/>
          </a:xfrm>
          <a:prstGeom prst="rect">
            <a:avLst/>
          </a:prstGeom>
        </p:spPr>
      </p:pic>
      <p:pic>
        <p:nvPicPr>
          <p:cNvPr id="5" name="Picture 4" descr="Exercising clipart physical play, Exercising physical play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85966" y="4986282"/>
            <a:ext cx="4004300" cy="185119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a:stretch>
            <a:fillRect/>
          </a:stretch>
        </p:blipFill>
        <p:spPr>
          <a:xfrm>
            <a:off x="7137262" y="1817305"/>
            <a:ext cx="2737040" cy="1710650"/>
          </a:xfrm>
          <a:prstGeom prst="rect">
            <a:avLst/>
          </a:prstGeom>
        </p:spPr>
      </p:pic>
    </p:spTree>
    <p:extLst>
      <p:ext uri="{BB962C8B-B14F-4D97-AF65-F5344CB8AC3E}">
        <p14:creationId xmlns:p14="http://schemas.microsoft.com/office/powerpoint/2010/main" val="2287030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can I do to have a healthy heart?</a:t>
            </a:r>
            <a:endParaRPr lang="en-GB" dirty="0"/>
          </a:p>
        </p:txBody>
      </p:sp>
      <p:sp>
        <p:nvSpPr>
          <p:cNvPr id="3" name="Content Placeholder 2"/>
          <p:cNvSpPr>
            <a:spLocks noGrp="1"/>
          </p:cNvSpPr>
          <p:nvPr>
            <p:ph idx="1"/>
          </p:nvPr>
        </p:nvSpPr>
        <p:spPr>
          <a:xfrm>
            <a:off x="572830" y="1494383"/>
            <a:ext cx="9459443" cy="3880773"/>
          </a:xfrm>
        </p:spPr>
        <p:txBody>
          <a:bodyPr>
            <a:normAutofit fontScale="92500" lnSpcReduction="10000"/>
          </a:bodyPr>
          <a:lstStyle/>
          <a:p>
            <a:r>
              <a:rPr lang="en-GB" sz="2400" dirty="0"/>
              <a:t>Exercise to keep the heart muscles strong.</a:t>
            </a:r>
          </a:p>
          <a:p>
            <a:r>
              <a:rPr lang="en-GB" sz="2400" dirty="0"/>
              <a:t>Relax to allow the heart to rest.</a:t>
            </a:r>
          </a:p>
          <a:p>
            <a:r>
              <a:rPr lang="en-GB" sz="2400" dirty="0"/>
              <a:t>Eat a balanced diet to get all of the vitamins and minerals you need – try to eat a whole rainbow of food each day.</a:t>
            </a:r>
          </a:p>
          <a:p>
            <a:r>
              <a:rPr lang="en-GB" sz="2400" dirty="0"/>
              <a:t>Eat sensible portions of food to keep a </a:t>
            </a:r>
            <a:endParaRPr lang="en-GB" sz="2400" dirty="0" smtClean="0"/>
          </a:p>
          <a:p>
            <a:pPr marL="0" indent="0">
              <a:buNone/>
            </a:pPr>
            <a:r>
              <a:rPr lang="en-GB" sz="2400" dirty="0" smtClean="0"/>
              <a:t>healthy </a:t>
            </a:r>
            <a:r>
              <a:rPr lang="en-GB" sz="2400" dirty="0"/>
              <a:t>weight. </a:t>
            </a:r>
          </a:p>
          <a:p>
            <a:r>
              <a:rPr lang="en-GB" sz="2400" dirty="0"/>
              <a:t>Your heart does </a:t>
            </a:r>
            <a:r>
              <a:rPr lang="en-GB" sz="2400" dirty="0" smtClean="0"/>
              <a:t>not like stress </a:t>
            </a:r>
            <a:r>
              <a:rPr lang="en-GB" sz="2400" dirty="0"/>
              <a:t>or saturated fat </a:t>
            </a:r>
            <a:endParaRPr lang="en-GB" sz="2400" dirty="0" smtClean="0"/>
          </a:p>
          <a:p>
            <a:pPr marL="0" indent="0">
              <a:buNone/>
            </a:pPr>
            <a:r>
              <a:rPr lang="en-GB" sz="2400" dirty="0" smtClean="0"/>
              <a:t>(</a:t>
            </a:r>
            <a:r>
              <a:rPr lang="en-GB" sz="2400" dirty="0"/>
              <a:t>like you find in junk food), as this reduces </a:t>
            </a:r>
            <a:endParaRPr lang="en-GB" sz="2400" dirty="0" smtClean="0"/>
          </a:p>
          <a:p>
            <a:pPr marL="0" indent="0">
              <a:buNone/>
            </a:pPr>
            <a:r>
              <a:rPr lang="en-GB" sz="2400" dirty="0" smtClean="0"/>
              <a:t>the </a:t>
            </a:r>
            <a:r>
              <a:rPr lang="en-GB" sz="2400" dirty="0"/>
              <a:t>blood flow to the heart.</a:t>
            </a:r>
          </a:p>
          <a:p>
            <a:endParaRPr lang="en-GB" dirty="0"/>
          </a:p>
        </p:txBody>
      </p:sp>
      <p:pic>
        <p:nvPicPr>
          <p:cNvPr id="4" name="Picture 3"/>
          <p:cNvPicPr>
            <a:picLocks noChangeAspect="1"/>
          </p:cNvPicPr>
          <p:nvPr/>
        </p:nvPicPr>
        <p:blipFill>
          <a:blip r:embed="rId2"/>
          <a:stretch>
            <a:fillRect/>
          </a:stretch>
        </p:blipFill>
        <p:spPr>
          <a:xfrm>
            <a:off x="7328263" y="3263484"/>
            <a:ext cx="4762281" cy="3414466"/>
          </a:xfrm>
          <a:prstGeom prst="rect">
            <a:avLst/>
          </a:prstGeom>
        </p:spPr>
      </p:pic>
    </p:spTree>
    <p:extLst>
      <p:ext uri="{BB962C8B-B14F-4D97-AF65-F5344CB8AC3E}">
        <p14:creationId xmlns:p14="http://schemas.microsoft.com/office/powerpoint/2010/main" val="3934269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can I do to have healthy muscles?</a:t>
            </a:r>
            <a:endParaRPr lang="en-GB" dirty="0"/>
          </a:p>
        </p:txBody>
      </p:sp>
      <p:sp>
        <p:nvSpPr>
          <p:cNvPr id="3" name="Content Placeholder 2"/>
          <p:cNvSpPr>
            <a:spLocks noGrp="1"/>
          </p:cNvSpPr>
          <p:nvPr>
            <p:ph idx="1"/>
          </p:nvPr>
        </p:nvSpPr>
        <p:spPr>
          <a:xfrm>
            <a:off x="546704" y="1455194"/>
            <a:ext cx="10086461" cy="3880773"/>
          </a:xfrm>
        </p:spPr>
        <p:txBody>
          <a:bodyPr>
            <a:noAutofit/>
          </a:bodyPr>
          <a:lstStyle/>
          <a:p>
            <a:r>
              <a:rPr lang="en-GB" sz="2400" dirty="0"/>
              <a:t>Exercise to keep your muscles healthy </a:t>
            </a:r>
            <a:r>
              <a:rPr lang="en-GB" sz="2400" dirty="0" smtClean="0"/>
              <a:t>and </a:t>
            </a:r>
            <a:r>
              <a:rPr lang="en-GB" sz="2400" dirty="0"/>
              <a:t>strong. </a:t>
            </a:r>
          </a:p>
          <a:p>
            <a:r>
              <a:rPr lang="en-GB" sz="2400" dirty="0"/>
              <a:t>Do a variety of exercises to use all of your </a:t>
            </a:r>
            <a:r>
              <a:rPr lang="en-GB" sz="2400" dirty="0" smtClean="0"/>
              <a:t>different </a:t>
            </a:r>
            <a:r>
              <a:rPr lang="en-GB" sz="2400" dirty="0"/>
              <a:t>muscles. </a:t>
            </a:r>
          </a:p>
          <a:p>
            <a:r>
              <a:rPr lang="en-GB" sz="2400" dirty="0"/>
              <a:t>Eat protein, like cheese, beans and eggs </a:t>
            </a:r>
            <a:r>
              <a:rPr lang="en-GB" sz="2400" dirty="0" smtClean="0"/>
              <a:t>to </a:t>
            </a:r>
            <a:r>
              <a:rPr lang="en-GB" sz="2400" dirty="0"/>
              <a:t>build new muscles.</a:t>
            </a:r>
          </a:p>
          <a:p>
            <a:r>
              <a:rPr lang="en-GB" sz="2400" dirty="0"/>
              <a:t>Stretch to make sure that your muscles </a:t>
            </a:r>
            <a:r>
              <a:rPr lang="en-GB" sz="2400" dirty="0" smtClean="0"/>
              <a:t>don’t </a:t>
            </a:r>
            <a:r>
              <a:rPr lang="en-GB" sz="2400" dirty="0"/>
              <a:t>get too tight. </a:t>
            </a:r>
          </a:p>
          <a:p>
            <a:r>
              <a:rPr lang="en-GB" sz="2400" dirty="0"/>
              <a:t>Drink water to keep your muscles hydrated. </a:t>
            </a:r>
          </a:p>
          <a:p>
            <a:r>
              <a:rPr lang="en-GB" sz="2400" dirty="0"/>
              <a:t>Your muscles do not like you sitting down too much. </a:t>
            </a:r>
          </a:p>
        </p:txBody>
      </p:sp>
      <p:pic>
        <p:nvPicPr>
          <p:cNvPr id="4" name="Picture 3">
            <a:extLst>
              <a:ext uri="{FF2B5EF4-FFF2-40B4-BE49-F238E27FC236}">
                <a16:creationId xmlns:a16="http://schemas.microsoft.com/office/drawing/2014/main" id="{C5EB2837-8C0A-4485-807B-891788E67B0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04632" y="1930400"/>
            <a:ext cx="1683131" cy="4374694"/>
          </a:xfrm>
          <a:prstGeom prst="rect">
            <a:avLst/>
          </a:prstGeom>
        </p:spPr>
      </p:pic>
    </p:spTree>
    <p:extLst>
      <p:ext uri="{BB962C8B-B14F-4D97-AF65-F5344CB8AC3E}">
        <p14:creationId xmlns:p14="http://schemas.microsoft.com/office/powerpoint/2010/main" val="2408491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can I do if I am worried about my physical or mental wellbeing?</a:t>
            </a:r>
            <a:endParaRPr lang="en-GB" dirty="0"/>
          </a:p>
        </p:txBody>
      </p:sp>
      <p:sp>
        <p:nvSpPr>
          <p:cNvPr id="3" name="Content Placeholder 2"/>
          <p:cNvSpPr>
            <a:spLocks noGrp="1"/>
          </p:cNvSpPr>
          <p:nvPr>
            <p:ph idx="1"/>
          </p:nvPr>
        </p:nvSpPr>
        <p:spPr>
          <a:xfrm>
            <a:off x="167882" y="1930400"/>
            <a:ext cx="10008083" cy="3880773"/>
          </a:xfrm>
        </p:spPr>
        <p:txBody>
          <a:bodyPr>
            <a:normAutofit/>
          </a:bodyPr>
          <a:lstStyle/>
          <a:p>
            <a:endParaRPr lang="en-GB" dirty="0" smtClean="0"/>
          </a:p>
          <a:p>
            <a:r>
              <a:rPr lang="en-GB" sz="2400" dirty="0">
                <a:solidFill>
                  <a:schemeClr val="tx1"/>
                </a:solidFill>
              </a:rPr>
              <a:t>If you are worried about your physical or mental </a:t>
            </a:r>
            <a:r>
              <a:rPr lang="en-GB" sz="2400" dirty="0" smtClean="0">
                <a:solidFill>
                  <a:schemeClr val="tx1"/>
                </a:solidFill>
              </a:rPr>
              <a:t>wellbeing, </a:t>
            </a:r>
            <a:r>
              <a:rPr lang="en-GB" sz="2400" dirty="0">
                <a:solidFill>
                  <a:schemeClr val="tx1"/>
                </a:solidFill>
              </a:rPr>
              <a:t>talking to an adult you trust is a great place to start and an important first step. </a:t>
            </a:r>
            <a:endParaRPr lang="en-GB" sz="2400" dirty="0" smtClean="0">
              <a:solidFill>
                <a:schemeClr val="tx1"/>
              </a:solidFill>
            </a:endParaRPr>
          </a:p>
          <a:p>
            <a:r>
              <a:rPr lang="en-GB" sz="2400" dirty="0">
                <a:solidFill>
                  <a:schemeClr val="tx1"/>
                </a:solidFill>
              </a:rPr>
              <a:t>They can listen to your worries and help you take steps to make the situation better. </a:t>
            </a:r>
            <a:endParaRPr lang="en-GB" sz="2400" dirty="0" smtClean="0">
              <a:solidFill>
                <a:schemeClr val="tx1"/>
              </a:solidFill>
            </a:endParaRPr>
          </a:p>
          <a:p>
            <a:r>
              <a:rPr lang="en-GB" sz="2400" dirty="0">
                <a:solidFill>
                  <a:schemeClr val="tx1"/>
                </a:solidFill>
              </a:rPr>
              <a:t>In school, talk to someone who knows you well and who can help you, such as a teacher, a teaching assistant or your </a:t>
            </a:r>
            <a:r>
              <a:rPr lang="en-GB" sz="2400" dirty="0" err="1">
                <a:solidFill>
                  <a:schemeClr val="tx1"/>
                </a:solidFill>
              </a:rPr>
              <a:t>headteacher</a:t>
            </a:r>
            <a:r>
              <a:rPr lang="en-GB" sz="2400" dirty="0">
                <a:solidFill>
                  <a:schemeClr val="tx1"/>
                </a:solidFill>
              </a:rPr>
              <a:t>. Remember, you are not alone and there are people who can help.</a:t>
            </a:r>
          </a:p>
          <a:p>
            <a:endParaRPr lang="en-GB" dirty="0">
              <a:solidFill>
                <a:schemeClr val="tx1"/>
              </a:solidFill>
            </a:endParaRPr>
          </a:p>
          <a:p>
            <a:endParaRPr lang="en-GB" dirty="0"/>
          </a:p>
        </p:txBody>
      </p:sp>
    </p:spTree>
    <p:extLst>
      <p:ext uri="{BB962C8B-B14F-4D97-AF65-F5344CB8AC3E}">
        <p14:creationId xmlns:p14="http://schemas.microsoft.com/office/powerpoint/2010/main" val="659813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activities can I do to keep active?</a:t>
            </a:r>
            <a:endParaRPr lang="en-GB" dirty="0"/>
          </a:p>
        </p:txBody>
      </p:sp>
      <p:pic>
        <p:nvPicPr>
          <p:cNvPr id="4" name="Content Placeholder 3"/>
          <p:cNvPicPr>
            <a:picLocks noGrp="1" noChangeAspect="1"/>
          </p:cNvPicPr>
          <p:nvPr>
            <p:ph idx="1"/>
          </p:nvPr>
        </p:nvPicPr>
        <p:blipFill>
          <a:blip r:embed="rId2"/>
          <a:stretch>
            <a:fillRect/>
          </a:stretch>
        </p:blipFill>
        <p:spPr>
          <a:xfrm>
            <a:off x="2911214" y="3932207"/>
            <a:ext cx="1847248" cy="1908213"/>
          </a:xfrm>
          <a:prstGeom prst="rect">
            <a:avLst/>
          </a:prstGeom>
        </p:spPr>
      </p:pic>
      <p:pic>
        <p:nvPicPr>
          <p:cNvPr id="5" name="Picture 4">
            <a:extLst>
              <a:ext uri="{FF2B5EF4-FFF2-40B4-BE49-F238E27FC236}">
                <a16:creationId xmlns:a16="http://schemas.microsoft.com/office/drawing/2014/main" id="{E8954ABF-8102-4BC5-9FA7-1E82F11D7E0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4242" t="20085" r="13131" b="28742"/>
          <a:stretch/>
        </p:blipFill>
        <p:spPr>
          <a:xfrm>
            <a:off x="677334" y="1477076"/>
            <a:ext cx="1853970" cy="1847272"/>
          </a:xfrm>
          <a:prstGeom prst="rect">
            <a:avLst/>
          </a:prstGeom>
        </p:spPr>
      </p:pic>
      <p:pic>
        <p:nvPicPr>
          <p:cNvPr id="6" name="Picture 5">
            <a:extLst>
              <a:ext uri="{FF2B5EF4-FFF2-40B4-BE49-F238E27FC236}">
                <a16:creationId xmlns:a16="http://schemas.microsoft.com/office/drawing/2014/main" id="{FEF8AF0D-8909-4804-9E47-D6CE2EBDAB8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3131" t="23156" r="14505" b="26951"/>
          <a:stretch/>
        </p:blipFill>
        <p:spPr>
          <a:xfrm>
            <a:off x="2955116" y="1634255"/>
            <a:ext cx="1847275" cy="1801091"/>
          </a:xfrm>
          <a:prstGeom prst="rect">
            <a:avLst/>
          </a:prstGeom>
        </p:spPr>
      </p:pic>
      <p:pic>
        <p:nvPicPr>
          <p:cNvPr id="7" name="Picture 6">
            <a:extLst>
              <a:ext uri="{FF2B5EF4-FFF2-40B4-BE49-F238E27FC236}">
                <a16:creationId xmlns:a16="http://schemas.microsoft.com/office/drawing/2014/main" id="{7607AEF9-05E9-4241-9CAA-BC187A67A25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1758" t="22109" r="13919" b="27143"/>
          <a:stretch/>
        </p:blipFill>
        <p:spPr>
          <a:xfrm>
            <a:off x="5339437" y="1566976"/>
            <a:ext cx="1897280" cy="1831958"/>
          </a:xfrm>
          <a:prstGeom prst="rect">
            <a:avLst/>
          </a:prstGeom>
        </p:spPr>
      </p:pic>
      <p:pic>
        <p:nvPicPr>
          <p:cNvPr id="8" name="Picture 7"/>
          <p:cNvPicPr>
            <a:picLocks noChangeAspect="1"/>
          </p:cNvPicPr>
          <p:nvPr/>
        </p:nvPicPr>
        <p:blipFill>
          <a:blip r:embed="rId6"/>
          <a:stretch>
            <a:fillRect/>
          </a:stretch>
        </p:blipFill>
        <p:spPr>
          <a:xfrm>
            <a:off x="7960801" y="3932207"/>
            <a:ext cx="1859441" cy="1767993"/>
          </a:xfrm>
          <a:prstGeom prst="rect">
            <a:avLst/>
          </a:prstGeom>
        </p:spPr>
      </p:pic>
      <p:pic>
        <p:nvPicPr>
          <p:cNvPr id="9" name="Picture 8">
            <a:extLst>
              <a:ext uri="{FF2B5EF4-FFF2-40B4-BE49-F238E27FC236}">
                <a16:creationId xmlns:a16="http://schemas.microsoft.com/office/drawing/2014/main" id="{E17131F1-6457-4259-BCB0-F2A5572927CF}"/>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4505" t="22109" r="13131" b="24329"/>
          <a:stretch/>
        </p:blipFill>
        <p:spPr>
          <a:xfrm>
            <a:off x="719435" y="3796322"/>
            <a:ext cx="1847274" cy="1933557"/>
          </a:xfrm>
          <a:prstGeom prst="rect">
            <a:avLst/>
          </a:prstGeom>
        </p:spPr>
      </p:pic>
      <p:pic>
        <p:nvPicPr>
          <p:cNvPr id="10" name="Picture 9">
            <a:extLst>
              <a:ext uri="{FF2B5EF4-FFF2-40B4-BE49-F238E27FC236}">
                <a16:creationId xmlns:a16="http://schemas.microsoft.com/office/drawing/2014/main" id="{0AA9DDCA-DACA-426F-A502-3B7D2F5DF2B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13131" t="23900" r="14505" b="27142"/>
          <a:stretch/>
        </p:blipFill>
        <p:spPr>
          <a:xfrm>
            <a:off x="5389441" y="4073118"/>
            <a:ext cx="1847276" cy="1767302"/>
          </a:xfrm>
          <a:prstGeom prst="rect">
            <a:avLst/>
          </a:prstGeom>
        </p:spPr>
      </p:pic>
      <p:pic>
        <p:nvPicPr>
          <p:cNvPr id="11" name="Picture 10">
            <a:extLst>
              <a:ext uri="{FF2B5EF4-FFF2-40B4-BE49-F238E27FC236}">
                <a16:creationId xmlns:a16="http://schemas.microsoft.com/office/drawing/2014/main" id="{7DDE2753-1B76-4262-9D83-FDB36D11B160}"/>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11758" t="23156" r="13919" b="26951"/>
          <a:stretch/>
        </p:blipFill>
        <p:spPr>
          <a:xfrm>
            <a:off x="7832150" y="1692729"/>
            <a:ext cx="1897279" cy="1801091"/>
          </a:xfrm>
          <a:prstGeom prst="rect">
            <a:avLst/>
          </a:prstGeom>
        </p:spPr>
      </p:pic>
    </p:spTree>
    <p:extLst>
      <p:ext uri="{BB962C8B-B14F-4D97-AF65-F5344CB8AC3E}">
        <p14:creationId xmlns:p14="http://schemas.microsoft.com/office/powerpoint/2010/main" val="639373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a:t>
            </a:r>
            <a:endParaRPr lang="en-GB" dirty="0"/>
          </a:p>
        </p:txBody>
      </p:sp>
      <p:sp>
        <p:nvSpPr>
          <p:cNvPr id="3" name="Content Placeholder 2"/>
          <p:cNvSpPr>
            <a:spLocks noGrp="1"/>
          </p:cNvSpPr>
          <p:nvPr>
            <p:ph idx="1"/>
          </p:nvPr>
        </p:nvSpPr>
        <p:spPr>
          <a:xfrm>
            <a:off x="376887" y="1270000"/>
            <a:ext cx="9511695" cy="3880773"/>
          </a:xfrm>
        </p:spPr>
        <p:txBody>
          <a:bodyPr>
            <a:noAutofit/>
          </a:bodyPr>
          <a:lstStyle/>
          <a:p>
            <a:pPr marL="0" indent="0">
              <a:buNone/>
            </a:pPr>
            <a:r>
              <a:rPr lang="en-GB" sz="2400" dirty="0" smtClean="0"/>
              <a:t>In partners, design a poster which advertises the benefits of exercise</a:t>
            </a:r>
          </a:p>
          <a:p>
            <a:pPr marL="0" indent="0">
              <a:buNone/>
            </a:pPr>
            <a:r>
              <a:rPr lang="en-GB" sz="2400" dirty="0" smtClean="0"/>
              <a:t>Think about the following points whilst preparing your poster:</a:t>
            </a:r>
          </a:p>
          <a:p>
            <a:r>
              <a:rPr lang="en-GB" sz="2400" dirty="0" smtClean="0"/>
              <a:t>Why is exercise important?</a:t>
            </a:r>
          </a:p>
          <a:p>
            <a:r>
              <a:rPr lang="en-GB" sz="2400" dirty="0" smtClean="0"/>
              <a:t>How does your body respond when we exercise?</a:t>
            </a:r>
          </a:p>
          <a:p>
            <a:r>
              <a:rPr lang="en-GB" sz="2400" dirty="0" smtClean="0"/>
              <a:t>How does exercise help </a:t>
            </a:r>
            <a:r>
              <a:rPr lang="en-GB" sz="2400" smtClean="0"/>
              <a:t>our mind, </a:t>
            </a:r>
            <a:r>
              <a:rPr lang="en-GB" sz="2400" dirty="0" smtClean="0"/>
              <a:t>heart and muscles?</a:t>
            </a:r>
          </a:p>
          <a:p>
            <a:r>
              <a:rPr lang="en-GB" sz="2400" dirty="0" smtClean="0"/>
              <a:t>What are the different types of exercise?</a:t>
            </a:r>
          </a:p>
          <a:p>
            <a:r>
              <a:rPr lang="en-GB" sz="2400" dirty="0" smtClean="0"/>
              <a:t>Where do people go to exercise?</a:t>
            </a:r>
          </a:p>
        </p:txBody>
      </p:sp>
    </p:spTree>
    <p:extLst>
      <p:ext uri="{BB962C8B-B14F-4D97-AF65-F5344CB8AC3E}">
        <p14:creationId xmlns:p14="http://schemas.microsoft.com/office/powerpoint/2010/main" val="595104216"/>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otalTime>209</TotalTime>
  <Words>639</Words>
  <Application>Microsoft Office PowerPoint</Application>
  <PresentationFormat>Widescreen</PresentationFormat>
  <Paragraphs>60</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Trebuchet MS</vt:lpstr>
      <vt:lpstr>Wingdings 3</vt:lpstr>
      <vt:lpstr>Facet</vt:lpstr>
      <vt:lpstr>Lower key stage 2 PSHE Keeping safe- physical health and exercise</vt:lpstr>
      <vt:lpstr>LO: To understand how exercise can help my physical health and mental wellbeing</vt:lpstr>
      <vt:lpstr>Experiencing exercise</vt:lpstr>
      <vt:lpstr>Head, Heart and Muscles</vt:lpstr>
      <vt:lpstr>What can I do to have a healthy mind?</vt:lpstr>
      <vt:lpstr>What can I do to have a healthy heart?</vt:lpstr>
      <vt:lpstr>What can I do to have healthy muscles?</vt:lpstr>
      <vt:lpstr>What can I do if I am worried about my physical or mental wellbeing?</vt:lpstr>
      <vt:lpstr>What activities can I do to keep active?</vt:lpstr>
      <vt:lpstr>Task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Lower key stage 2 PSHE Keeping safe- physical health</dc:title>
  <dc:creator>Leah Taylor</dc:creator>
  <cp:lastModifiedBy>Elle.Harding</cp:lastModifiedBy>
  <cp:revision>15</cp:revision>
  <dcterms:created xsi:type="dcterms:W3CDTF">2020-04-27T13:37:15Z</dcterms:created>
  <dcterms:modified xsi:type="dcterms:W3CDTF">2020-06-23T10:01:27Z</dcterms:modified>
</cp:coreProperties>
</file>