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sldIdLst>
    <p:sldId id="256" r:id="rId2"/>
    <p:sldId id="268" r:id="rId3"/>
    <p:sldId id="257" r:id="rId4"/>
    <p:sldId id="258" r:id="rId5"/>
    <p:sldId id="269" r:id="rId6"/>
    <p:sldId id="272" r:id="rId7"/>
    <p:sldId id="273" r:id="rId8"/>
    <p:sldId id="274" r:id="rId9"/>
    <p:sldId id="270" r:id="rId10"/>
    <p:sldId id="259" r:id="rId11"/>
    <p:sldId id="276" r:id="rId12"/>
    <p:sldId id="275" r:id="rId13"/>
    <p:sldId id="266" r:id="rId14"/>
    <p:sldId id="271" r:id="rId15"/>
    <p:sldId id="277" r:id="rId16"/>
    <p:sldId id="278" r:id="rId17"/>
    <p:sldId id="279" r:id="rId18"/>
    <p:sldId id="264" r:id="rId19"/>
    <p:sldId id="26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my Hennessey" initials="AH" lastIdx="1" clrIdx="0">
    <p:extLst>
      <p:ext uri="{19B8F6BF-5375-455C-9EA6-DF929625EA0E}">
        <p15:presenceInfo xmlns:p15="http://schemas.microsoft.com/office/powerpoint/2012/main" userId="Amy Hennesse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6571" autoAdjust="0"/>
  </p:normalViewPr>
  <p:slideViewPr>
    <p:cSldViewPr snapToGrid="0">
      <p:cViewPr varScale="1">
        <p:scale>
          <a:sx n="39" d="100"/>
          <a:sy n="39" d="100"/>
        </p:scale>
        <p:origin x="2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5-03T13:22:32.174" idx="1">
    <p:pos x="6809" y="442"/>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87AF57-B412-476B-A437-E3DE83FA347A}" type="datetimeFigureOut">
              <a:rPr lang="en-GB" smtClean="0"/>
              <a:t>03/05/2020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559DC2-A049-42BC-8747-DF6A5DD178A4}" type="slidenum">
              <a:rPr lang="en-GB" smtClean="0"/>
              <a:t>‹#›</a:t>
            </a:fld>
            <a:endParaRPr lang="en-GB" dirty="0"/>
          </a:p>
        </p:txBody>
      </p:sp>
    </p:spTree>
    <p:extLst>
      <p:ext uri="{BB962C8B-B14F-4D97-AF65-F5344CB8AC3E}">
        <p14:creationId xmlns:p14="http://schemas.microsoft.com/office/powerpoint/2010/main" val="1635807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After three minutes there is information about social distancing although the beginning part will reinforce the last lesson on what coronavirus is.</a:t>
            </a:r>
            <a:endParaRPr lang="en-GB" dirty="0"/>
          </a:p>
        </p:txBody>
      </p:sp>
      <p:sp>
        <p:nvSpPr>
          <p:cNvPr id="4" name="Slide Number Placeholder 3"/>
          <p:cNvSpPr>
            <a:spLocks noGrp="1"/>
          </p:cNvSpPr>
          <p:nvPr>
            <p:ph type="sldNum" sz="quarter" idx="10"/>
          </p:nvPr>
        </p:nvSpPr>
        <p:spPr/>
        <p:txBody>
          <a:bodyPr/>
          <a:lstStyle/>
          <a:p>
            <a:fld id="{04559DC2-A049-42BC-8747-DF6A5DD178A4}" type="slidenum">
              <a:rPr lang="en-GB" smtClean="0"/>
              <a:t>3</a:t>
            </a:fld>
            <a:endParaRPr lang="en-GB" dirty="0"/>
          </a:p>
        </p:txBody>
      </p:sp>
    </p:spTree>
    <p:extLst>
      <p:ext uri="{BB962C8B-B14F-4D97-AF65-F5344CB8AC3E}">
        <p14:creationId xmlns:p14="http://schemas.microsoft.com/office/powerpoint/2010/main" val="16161522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Clapping</a:t>
            </a:r>
            <a:r>
              <a:rPr lang="en-GB" baseline="0" dirty="0" smtClean="0"/>
              <a:t> for NHS working and social distancing in flats</a:t>
            </a:r>
          </a:p>
          <a:p>
            <a:r>
              <a:rPr lang="en-GB" baseline="0" dirty="0" smtClean="0"/>
              <a:t>Protective face masks</a:t>
            </a:r>
          </a:p>
          <a:p>
            <a:r>
              <a:rPr lang="en-GB" baseline="0" dirty="0" smtClean="0"/>
              <a:t>Social distancing in supermarkets and in a train station</a:t>
            </a:r>
            <a:endParaRPr lang="en-GB" dirty="0"/>
          </a:p>
        </p:txBody>
      </p:sp>
      <p:sp>
        <p:nvSpPr>
          <p:cNvPr id="4" name="Slide Number Placeholder 3"/>
          <p:cNvSpPr>
            <a:spLocks noGrp="1"/>
          </p:cNvSpPr>
          <p:nvPr>
            <p:ph type="sldNum" sz="quarter" idx="10"/>
          </p:nvPr>
        </p:nvSpPr>
        <p:spPr/>
        <p:txBody>
          <a:bodyPr/>
          <a:lstStyle/>
          <a:p>
            <a:fld id="{04559DC2-A049-42BC-8747-DF6A5DD178A4}" type="slidenum">
              <a:rPr lang="en-GB" smtClean="0"/>
              <a:t>6</a:t>
            </a:fld>
            <a:endParaRPr lang="en-GB" dirty="0"/>
          </a:p>
        </p:txBody>
      </p:sp>
    </p:spTree>
    <p:extLst>
      <p:ext uri="{BB962C8B-B14F-4D97-AF65-F5344CB8AC3E}">
        <p14:creationId xmlns:p14="http://schemas.microsoft.com/office/powerpoint/2010/main" val="28300491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Initially the video  it talks about Coronavirus which would be a good recap, after 3 minutes it talks about social distancing and why we should do it.</a:t>
            </a:r>
            <a:endParaRPr lang="en-GB" dirty="0"/>
          </a:p>
        </p:txBody>
      </p:sp>
      <p:sp>
        <p:nvSpPr>
          <p:cNvPr id="4" name="Slide Number Placeholder 3"/>
          <p:cNvSpPr>
            <a:spLocks noGrp="1"/>
          </p:cNvSpPr>
          <p:nvPr>
            <p:ph type="sldNum" sz="quarter" idx="10"/>
          </p:nvPr>
        </p:nvSpPr>
        <p:spPr/>
        <p:txBody>
          <a:bodyPr/>
          <a:lstStyle/>
          <a:p>
            <a:fld id="{04559DC2-A049-42BC-8747-DF6A5DD178A4}" type="slidenum">
              <a:rPr lang="en-GB" smtClean="0"/>
              <a:t>7</a:t>
            </a:fld>
            <a:endParaRPr lang="en-GB" dirty="0"/>
          </a:p>
        </p:txBody>
      </p:sp>
    </p:spTree>
    <p:extLst>
      <p:ext uri="{BB962C8B-B14F-4D97-AF65-F5344CB8AC3E}">
        <p14:creationId xmlns:p14="http://schemas.microsoft.com/office/powerpoint/2010/main" val="2939071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standard door is a good start,</a:t>
            </a:r>
            <a:r>
              <a:rPr lang="en-GB" baseline="0" dirty="0" smtClean="0"/>
              <a:t> they are usually 2m </a:t>
            </a:r>
            <a:endParaRPr lang="en-GB" dirty="0"/>
          </a:p>
        </p:txBody>
      </p:sp>
      <p:sp>
        <p:nvSpPr>
          <p:cNvPr id="4" name="Slide Number Placeholder 3"/>
          <p:cNvSpPr>
            <a:spLocks noGrp="1"/>
          </p:cNvSpPr>
          <p:nvPr>
            <p:ph type="sldNum" sz="quarter" idx="10"/>
          </p:nvPr>
        </p:nvSpPr>
        <p:spPr/>
        <p:txBody>
          <a:bodyPr/>
          <a:lstStyle/>
          <a:p>
            <a:fld id="{04559DC2-A049-42BC-8747-DF6A5DD178A4}" type="slidenum">
              <a:rPr lang="en-GB" smtClean="0"/>
              <a:t>8</a:t>
            </a:fld>
            <a:endParaRPr lang="en-GB" dirty="0"/>
          </a:p>
        </p:txBody>
      </p:sp>
    </p:spTree>
    <p:extLst>
      <p:ext uri="{BB962C8B-B14F-4D97-AF65-F5344CB8AC3E}">
        <p14:creationId xmlns:p14="http://schemas.microsoft.com/office/powerpoint/2010/main" val="909158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0" u="sng" kern="1200" dirty="0" smtClean="0">
                <a:solidFill>
                  <a:schemeClr val="tx1"/>
                </a:solidFill>
                <a:effectLst/>
                <a:latin typeface="+mn-lt"/>
                <a:ea typeface="+mn-ea"/>
                <a:cs typeface="+mn-cs"/>
              </a:rPr>
              <a:t>Social distancing means:</a:t>
            </a:r>
          </a:p>
          <a:p>
            <a:pPr marL="171450" indent="-171450" fontAlgn="base">
              <a:buFont typeface="Arial" panose="020B0604020202020204" pitchFamily="34" charset="0"/>
              <a:buChar char="•"/>
            </a:pPr>
            <a:r>
              <a:rPr lang="en-GB" sz="1200" b="0" kern="1200" dirty="0" smtClean="0">
                <a:solidFill>
                  <a:schemeClr val="tx1"/>
                </a:solidFill>
                <a:effectLst/>
                <a:latin typeface="+mn-lt"/>
                <a:ea typeface="+mn-ea"/>
                <a:cs typeface="+mn-cs"/>
              </a:rPr>
              <a:t>Not going out unless it is necessary. Necessary reasons to go out include buying food, getting medical care, or going for a walk or a bike ride alone or with members of the household.</a:t>
            </a:r>
          </a:p>
          <a:p>
            <a:pPr marL="171450" indent="-171450" fontAlgn="base">
              <a:buFont typeface="Arial" panose="020B0604020202020204" pitchFamily="34" charset="0"/>
              <a:buChar char="•"/>
            </a:pPr>
            <a:r>
              <a:rPr lang="en-GB" sz="1200" b="0" kern="1200" dirty="0" smtClean="0">
                <a:solidFill>
                  <a:schemeClr val="tx1"/>
                </a:solidFill>
                <a:effectLst/>
                <a:latin typeface="+mn-lt"/>
                <a:ea typeface="+mn-ea"/>
                <a:cs typeface="+mn-cs"/>
              </a:rPr>
              <a:t>Closing schools, restaurants, shops, cinemas, and other places where people gather</a:t>
            </a:r>
          </a:p>
          <a:p>
            <a:pPr marL="171450" indent="-171450" fontAlgn="base">
              <a:buFont typeface="Arial" panose="020B0604020202020204" pitchFamily="34" charset="0"/>
              <a:buChar char="•"/>
            </a:pPr>
            <a:r>
              <a:rPr lang="en-GB" sz="1200" b="0" kern="1200" dirty="0" smtClean="0">
                <a:solidFill>
                  <a:schemeClr val="tx1"/>
                </a:solidFill>
                <a:effectLst/>
                <a:latin typeface="+mn-lt"/>
                <a:ea typeface="+mn-ea"/>
                <a:cs typeface="+mn-cs"/>
              </a:rPr>
              <a:t>Not getting together in person with friends</a:t>
            </a:r>
          </a:p>
          <a:p>
            <a:pPr marL="171450" indent="-171450" fontAlgn="base">
              <a:buFont typeface="Arial" panose="020B0604020202020204" pitchFamily="34" charset="0"/>
              <a:buChar char="•"/>
            </a:pPr>
            <a:r>
              <a:rPr lang="en-GB" sz="1200" b="0" kern="1200" dirty="0" smtClean="0">
                <a:solidFill>
                  <a:schemeClr val="tx1"/>
                </a:solidFill>
                <a:effectLst/>
                <a:latin typeface="+mn-lt"/>
                <a:ea typeface="+mn-ea"/>
                <a:cs typeface="+mn-cs"/>
              </a:rPr>
              <a:t>Working from home if possible</a:t>
            </a:r>
          </a:p>
          <a:p>
            <a:pPr marL="171450" indent="-171450" fontAlgn="base">
              <a:buFont typeface="Arial" panose="020B0604020202020204" pitchFamily="34" charset="0"/>
              <a:buChar char="•"/>
            </a:pPr>
            <a:r>
              <a:rPr lang="en-GB" sz="1200" b="0" kern="1200" dirty="0" smtClean="0">
                <a:solidFill>
                  <a:schemeClr val="tx1"/>
                </a:solidFill>
                <a:effectLst/>
                <a:latin typeface="+mn-lt"/>
                <a:ea typeface="+mn-ea"/>
                <a:cs typeface="+mn-cs"/>
              </a:rPr>
              <a:t>Not taking public transportation, including buses, trains, taxis.</a:t>
            </a:r>
          </a:p>
          <a:p>
            <a:pPr marL="171450" indent="-171450" fontAlgn="base">
              <a:buFont typeface="Arial" panose="020B0604020202020204" pitchFamily="34" charset="0"/>
              <a:buChar char="•"/>
            </a:pPr>
            <a:r>
              <a:rPr lang="en-GB" sz="1200" b="0" u="none" kern="1200" dirty="0" smtClean="0">
                <a:solidFill>
                  <a:schemeClr val="tx1"/>
                </a:solidFill>
                <a:effectLst/>
                <a:latin typeface="+mn-lt"/>
                <a:ea typeface="+mn-ea"/>
                <a:cs typeface="+mn-cs"/>
              </a:rPr>
              <a:t>Stay at home</a:t>
            </a:r>
            <a:r>
              <a:rPr lang="en-GB" sz="1200" b="0" kern="1200" dirty="0" smtClean="0">
                <a:solidFill>
                  <a:schemeClr val="tx1"/>
                </a:solidFill>
                <a:effectLst/>
                <a:latin typeface="+mn-lt"/>
                <a:ea typeface="+mn-ea"/>
                <a:cs typeface="+mn-cs"/>
              </a:rPr>
              <a:t> and away from others as much as possible. Don't have friends and extended family over, and don't go to their homes. People who look healthy still can be infected and can spread the virus. That's why it's important to stay away from everyone, even if they don't seem sick.</a:t>
            </a:r>
          </a:p>
          <a:p>
            <a:pPr marL="171450" indent="-171450" fontAlgn="base">
              <a:buFont typeface="Arial" panose="020B0604020202020204" pitchFamily="34" charset="0"/>
              <a:buChar char="•"/>
            </a:pPr>
            <a:r>
              <a:rPr lang="en-GB" sz="1200" b="0" kern="1200" dirty="0" smtClean="0">
                <a:solidFill>
                  <a:schemeClr val="tx1"/>
                </a:solidFill>
                <a:effectLst/>
                <a:latin typeface="+mn-lt"/>
                <a:ea typeface="+mn-ea"/>
                <a:cs typeface="+mn-cs"/>
              </a:rPr>
              <a:t>If you have to go out, make sure you are at least 6 feet (2 metres) away from other people. </a:t>
            </a:r>
            <a:endParaRPr lang="en-GB" dirty="0"/>
          </a:p>
        </p:txBody>
      </p:sp>
      <p:sp>
        <p:nvSpPr>
          <p:cNvPr id="4" name="Slide Number Placeholder 3"/>
          <p:cNvSpPr>
            <a:spLocks noGrp="1"/>
          </p:cNvSpPr>
          <p:nvPr>
            <p:ph type="sldNum" sz="quarter" idx="10"/>
          </p:nvPr>
        </p:nvSpPr>
        <p:spPr/>
        <p:txBody>
          <a:bodyPr/>
          <a:lstStyle/>
          <a:p>
            <a:fld id="{04559DC2-A049-42BC-8747-DF6A5DD178A4}" type="slidenum">
              <a:rPr lang="en-GB" smtClean="0"/>
              <a:t>12</a:t>
            </a:fld>
            <a:endParaRPr lang="en-GB" dirty="0"/>
          </a:p>
        </p:txBody>
      </p:sp>
    </p:spTree>
    <p:extLst>
      <p:ext uri="{BB962C8B-B14F-4D97-AF65-F5344CB8AC3E}">
        <p14:creationId xmlns:p14="http://schemas.microsoft.com/office/powerpoint/2010/main" val="38604802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5/3/2020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5/3/2020</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heart.co.uk/news/coronavirus/playmobil-video-explain-virus-children/"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hyperlink" Target="https://www.heart.co.uk/news/coronavirus/playmobil-video-explain-virus-children/"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s://www.bbc.co.uk/newsround/51861111" TargetMode="Externa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21.jpeg"/><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hyperlink" Target="https://www.bbc.co.uk/newsround/51861111" TargetMode="External"/><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comments" Target="../comments/commen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twinkl.co.uk/resources/keystage3-ks3/keystage3-ks3-science"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twinkl.co.uk/resources/keystage3-ks3/keystage3-ks3-science" TargetMode="External"/><Relationship Id="rId1" Type="http://schemas.openxmlformats.org/officeDocument/2006/relationships/slideLayout" Target="../slideLayouts/slideLayout7.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SOCIAL distancing</a:t>
            </a:r>
            <a:endParaRPr lang="en-GB" dirty="0"/>
          </a:p>
        </p:txBody>
      </p:sp>
    </p:spTree>
    <p:extLst>
      <p:ext uri="{BB962C8B-B14F-4D97-AF65-F5344CB8AC3E}">
        <p14:creationId xmlns:p14="http://schemas.microsoft.com/office/powerpoint/2010/main" val="1039895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92886" y="587829"/>
            <a:ext cx="3396343" cy="5894614"/>
          </a:xfrm>
          <a:prstGeom prst="rect">
            <a:avLst/>
          </a:prstGeom>
          <a:ln w="76200">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3" name="Title 1"/>
          <p:cNvSpPr txBox="1">
            <a:spLocks/>
          </p:cNvSpPr>
          <p:nvPr/>
        </p:nvSpPr>
        <p:spPr>
          <a:xfrm>
            <a:off x="-3280522" y="1194305"/>
            <a:ext cx="10954951" cy="3002137"/>
          </a:xfrm>
          <a:prstGeom prst="rect">
            <a:avLst/>
          </a:prstGeom>
        </p:spPr>
        <p:txBody>
          <a:bodyPr>
            <a:norm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sz="7500" dirty="0" smtClean="0"/>
              <a:t>EYFS</a:t>
            </a:r>
            <a:br>
              <a:rPr lang="en-GB" sz="7500" dirty="0" smtClean="0"/>
            </a:br>
            <a:endParaRPr lang="en-GB" sz="7500" dirty="0"/>
          </a:p>
        </p:txBody>
      </p:sp>
      <p:sp>
        <p:nvSpPr>
          <p:cNvPr id="4" name="TextBox 3"/>
          <p:cNvSpPr txBox="1"/>
          <p:nvPr/>
        </p:nvSpPr>
        <p:spPr>
          <a:xfrm>
            <a:off x="8703128" y="865414"/>
            <a:ext cx="2775857" cy="4524315"/>
          </a:xfrm>
          <a:prstGeom prst="rect">
            <a:avLst/>
          </a:prstGeom>
          <a:noFill/>
        </p:spPr>
        <p:txBody>
          <a:bodyPr wrap="square" rtlCol="0">
            <a:spAutoFit/>
          </a:bodyPr>
          <a:lstStyle/>
          <a:p>
            <a:r>
              <a:rPr lang="en-GB" sz="3000" b="1" u="sng" dirty="0" smtClean="0"/>
              <a:t>Key Vocabulary</a:t>
            </a:r>
          </a:p>
          <a:p>
            <a:r>
              <a:rPr lang="en-GB" sz="3000" dirty="0"/>
              <a:t>Social distance</a:t>
            </a:r>
          </a:p>
          <a:p>
            <a:r>
              <a:rPr lang="en-GB" sz="3000" dirty="0"/>
              <a:t>Space</a:t>
            </a:r>
          </a:p>
          <a:p>
            <a:r>
              <a:rPr lang="en-GB" sz="3000" dirty="0" smtClean="0"/>
              <a:t>Germs</a:t>
            </a:r>
          </a:p>
          <a:p>
            <a:r>
              <a:rPr lang="en-GB" sz="3000" dirty="0" smtClean="0"/>
              <a:t>virus</a:t>
            </a:r>
            <a:endParaRPr lang="en-GB" sz="3000" dirty="0"/>
          </a:p>
          <a:p>
            <a:r>
              <a:rPr lang="en-GB" sz="3000" dirty="0"/>
              <a:t>Bubble</a:t>
            </a:r>
          </a:p>
          <a:p>
            <a:r>
              <a:rPr lang="en-GB" sz="3000" dirty="0"/>
              <a:t>Moving</a:t>
            </a:r>
          </a:p>
          <a:p>
            <a:r>
              <a:rPr lang="en-GB" sz="3000" dirty="0"/>
              <a:t>Safely</a:t>
            </a:r>
          </a:p>
          <a:p>
            <a:r>
              <a:rPr lang="en-GB" sz="3000" dirty="0"/>
              <a:t>Careful</a:t>
            </a:r>
          </a:p>
          <a:p>
            <a:endParaRPr lang="en-GB" dirty="0"/>
          </a:p>
        </p:txBody>
      </p:sp>
      <p:sp>
        <p:nvSpPr>
          <p:cNvPr id="6" name="Rectangle 5"/>
          <p:cNvSpPr/>
          <p:nvPr/>
        </p:nvSpPr>
        <p:spPr>
          <a:xfrm>
            <a:off x="557893" y="3127571"/>
            <a:ext cx="7130143" cy="1355272"/>
          </a:xfrm>
          <a:prstGeom prst="rect">
            <a:avLst/>
          </a:prstGeom>
          <a:ln w="76200">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 name="TextBox 1"/>
          <p:cNvSpPr txBox="1"/>
          <p:nvPr/>
        </p:nvSpPr>
        <p:spPr>
          <a:xfrm>
            <a:off x="751116" y="3278164"/>
            <a:ext cx="6743698" cy="1015663"/>
          </a:xfrm>
          <a:prstGeom prst="rect">
            <a:avLst/>
          </a:prstGeom>
          <a:noFill/>
        </p:spPr>
        <p:txBody>
          <a:bodyPr wrap="square" rtlCol="0">
            <a:spAutoFit/>
          </a:bodyPr>
          <a:lstStyle/>
          <a:p>
            <a:r>
              <a:rPr lang="en-GB" sz="3000" b="1" dirty="0" smtClean="0"/>
              <a:t>L.O: To understand what we can do to stop the spread of germs and viruses. </a:t>
            </a:r>
            <a:endParaRPr lang="en-GB" sz="3000" b="1" dirty="0"/>
          </a:p>
        </p:txBody>
      </p:sp>
    </p:spTree>
    <p:extLst>
      <p:ext uri="{BB962C8B-B14F-4D97-AF65-F5344CB8AC3E}">
        <p14:creationId xmlns:p14="http://schemas.microsoft.com/office/powerpoint/2010/main" val="17073664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1229" y="5938114"/>
            <a:ext cx="6096000" cy="729430"/>
          </a:xfrm>
          <a:prstGeom prst="rect">
            <a:avLst/>
          </a:prstGeom>
        </p:spPr>
        <p:txBody>
          <a:bodyPr>
            <a:spAutoFit/>
          </a:bodyPr>
          <a:lstStyle/>
          <a:p>
            <a:pPr>
              <a:lnSpc>
                <a:spcPct val="115000"/>
              </a:lnSpc>
              <a:spcAft>
                <a:spcPts val="0"/>
              </a:spcAft>
            </a:pPr>
            <a:r>
              <a:rPr lang="en-GB" u="sng" dirty="0">
                <a:solidFill>
                  <a:srgbClr val="0000FF"/>
                </a:solidFill>
                <a:latin typeface="Calibri" panose="020F0502020204030204" pitchFamily="34" charset="0"/>
                <a:ea typeface="Arial" panose="020B0604020202020204" pitchFamily="34" charset="0"/>
                <a:hlinkClick r:id="rId3"/>
              </a:rPr>
              <a:t>https://www.heart.co.uk/news/coronavirus/playmobil-video-explain-virus-children/</a:t>
            </a:r>
            <a:endParaRPr lang="en-GB" sz="1600" dirty="0">
              <a:effectLst/>
              <a:latin typeface="Arial" panose="020B0604020202020204" pitchFamily="34" charset="0"/>
              <a:ea typeface="Arial" panose="020B0604020202020204" pitchFamily="34" charset="0"/>
            </a:endParaRPr>
          </a:p>
        </p:txBody>
      </p:sp>
      <p:pic>
        <p:nvPicPr>
          <p:cNvPr id="3" name="Picture 2">
            <a:hlinkClick r:id="rId3"/>
          </p:cNvPr>
          <p:cNvPicPr/>
          <p:nvPr/>
        </p:nvPicPr>
        <p:blipFill rotWithShape="1">
          <a:blip r:embed="rId4"/>
          <a:srcRect l="9815" t="17209" r="37882" b="30206"/>
          <a:stretch/>
        </p:blipFill>
        <p:spPr bwMode="auto">
          <a:xfrm>
            <a:off x="1706155" y="502556"/>
            <a:ext cx="8417560" cy="543555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0619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hat is a bubble and how does it work? The lockdown-buddies rules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550693" y="1287011"/>
            <a:ext cx="4440839" cy="26645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aking Risks vs. Ignoring Your Boundaries – Now &amp; Zen with Karissa ..."/>
          <p:cNvPicPr>
            <a:picLocks noChangeAspect="1" noChangeArrowheads="1"/>
          </p:cNvPicPr>
          <p:nvPr/>
        </p:nvPicPr>
        <p:blipFill rotWithShape="1">
          <a:blip r:embed="rId3">
            <a:extLst>
              <a:ext uri="{28A0092B-C50C-407E-A947-70E740481C1C}">
                <a14:useLocalDpi xmlns:a14="http://schemas.microsoft.com/office/drawing/2010/main" val="0"/>
              </a:ext>
            </a:extLst>
          </a:blip>
          <a:srcRect r="24376"/>
          <a:stretch/>
        </p:blipFill>
        <p:spPr bwMode="auto">
          <a:xfrm>
            <a:off x="8001000" y="647700"/>
            <a:ext cx="3526972" cy="303424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cience of bursting bubbles has its bubble burst - CSMonitor.co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9454" y="3126921"/>
            <a:ext cx="3502479" cy="233498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Bubble-like &quot;Memzyme&quot; increases speed and efficiency of carbon captu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13375" y="3249385"/>
            <a:ext cx="4146358" cy="276423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89857" y="647700"/>
            <a:ext cx="6978000" cy="1015663"/>
          </a:xfrm>
          <a:prstGeom prst="rect">
            <a:avLst/>
          </a:prstGeom>
          <a:noFill/>
        </p:spPr>
        <p:txBody>
          <a:bodyPr wrap="none" rtlCol="0">
            <a:spAutoFit/>
          </a:bodyPr>
          <a:lstStyle/>
          <a:p>
            <a:r>
              <a:rPr lang="en-GB" sz="3000" b="1" dirty="0" smtClean="0"/>
              <a:t>Imagine you are all in a bubble.</a:t>
            </a:r>
          </a:p>
          <a:p>
            <a:r>
              <a:rPr lang="en-GB" sz="3000" b="1" dirty="0" smtClean="0"/>
              <a:t>How could you stop your bubble bursting?</a:t>
            </a:r>
            <a:endParaRPr lang="en-GB" sz="3000" b="1" dirty="0"/>
          </a:p>
        </p:txBody>
      </p:sp>
    </p:spTree>
    <p:extLst>
      <p:ext uri="{BB962C8B-B14F-4D97-AF65-F5344CB8AC3E}">
        <p14:creationId xmlns:p14="http://schemas.microsoft.com/office/powerpoint/2010/main" val="3065837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92886" y="587829"/>
            <a:ext cx="3396343" cy="5894614"/>
          </a:xfrm>
          <a:prstGeom prst="rect">
            <a:avLst/>
          </a:prstGeom>
          <a:ln w="76200">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dirty="0"/>
          </a:p>
        </p:txBody>
      </p:sp>
      <p:sp>
        <p:nvSpPr>
          <p:cNvPr id="3" name="Title 1"/>
          <p:cNvSpPr txBox="1">
            <a:spLocks/>
          </p:cNvSpPr>
          <p:nvPr/>
        </p:nvSpPr>
        <p:spPr>
          <a:xfrm>
            <a:off x="-3280522" y="1194305"/>
            <a:ext cx="10954951" cy="3002137"/>
          </a:xfrm>
          <a:prstGeom prst="rect">
            <a:avLst/>
          </a:prstGeom>
        </p:spPr>
        <p:txBody>
          <a:bodyPr>
            <a:norm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sz="7500" dirty="0" smtClean="0"/>
              <a:t>KS1</a:t>
            </a:r>
            <a:br>
              <a:rPr lang="en-GB" sz="7500" dirty="0" smtClean="0"/>
            </a:br>
            <a:endParaRPr lang="en-GB" sz="7500" dirty="0"/>
          </a:p>
        </p:txBody>
      </p:sp>
      <p:sp>
        <p:nvSpPr>
          <p:cNvPr id="4" name="TextBox 3"/>
          <p:cNvSpPr txBox="1"/>
          <p:nvPr/>
        </p:nvSpPr>
        <p:spPr>
          <a:xfrm>
            <a:off x="8703128" y="865414"/>
            <a:ext cx="2775857" cy="6155531"/>
          </a:xfrm>
          <a:prstGeom prst="rect">
            <a:avLst/>
          </a:prstGeom>
          <a:noFill/>
        </p:spPr>
        <p:txBody>
          <a:bodyPr wrap="square" rtlCol="0">
            <a:spAutoFit/>
          </a:bodyPr>
          <a:lstStyle/>
          <a:p>
            <a:r>
              <a:rPr lang="en-GB" sz="3000" b="1" u="sng" dirty="0" smtClean="0"/>
              <a:t>Key </a:t>
            </a:r>
            <a:r>
              <a:rPr lang="en-GB" sz="3000" b="1" u="sng" dirty="0" smtClean="0"/>
              <a:t>Vocabulary</a:t>
            </a:r>
          </a:p>
          <a:p>
            <a:endParaRPr lang="en-GB" sz="3000" b="1" u="sng" dirty="0"/>
          </a:p>
          <a:p>
            <a:r>
              <a:rPr lang="en-GB" sz="3200" dirty="0" smtClean="0"/>
              <a:t>Social </a:t>
            </a:r>
            <a:r>
              <a:rPr lang="en-GB" sz="3200" dirty="0"/>
              <a:t>distancing </a:t>
            </a:r>
          </a:p>
          <a:p>
            <a:r>
              <a:rPr lang="en-GB" sz="3200" dirty="0"/>
              <a:t>Measuring</a:t>
            </a:r>
          </a:p>
          <a:p>
            <a:r>
              <a:rPr lang="en-GB" sz="3200" dirty="0"/>
              <a:t>Coronavirus</a:t>
            </a:r>
          </a:p>
          <a:p>
            <a:r>
              <a:rPr lang="en-GB" sz="3200" dirty="0"/>
              <a:t>Spread</a:t>
            </a:r>
          </a:p>
          <a:p>
            <a:r>
              <a:rPr lang="en-GB" sz="3200" dirty="0"/>
              <a:t>Safety</a:t>
            </a:r>
          </a:p>
          <a:p>
            <a:r>
              <a:rPr lang="en-GB" sz="3200" dirty="0"/>
              <a:t>Space</a:t>
            </a:r>
          </a:p>
          <a:p>
            <a:r>
              <a:rPr lang="en-GB" sz="3200" dirty="0"/>
              <a:t>Patience</a:t>
            </a:r>
          </a:p>
          <a:p>
            <a:endParaRPr lang="en-GB" sz="3000" b="1" u="sng" dirty="0" smtClean="0"/>
          </a:p>
          <a:p>
            <a:endParaRPr lang="en-GB" sz="3000" b="1" u="sng" dirty="0" smtClean="0"/>
          </a:p>
          <a:p>
            <a:endParaRPr lang="en-GB" dirty="0"/>
          </a:p>
        </p:txBody>
      </p:sp>
      <p:sp>
        <p:nvSpPr>
          <p:cNvPr id="7" name="Rectangle 6"/>
          <p:cNvSpPr/>
          <p:nvPr/>
        </p:nvSpPr>
        <p:spPr>
          <a:xfrm>
            <a:off x="557893" y="3127571"/>
            <a:ext cx="7130143" cy="1355272"/>
          </a:xfrm>
          <a:prstGeom prst="rect">
            <a:avLst/>
          </a:prstGeom>
          <a:ln w="76200">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8" name="TextBox 7"/>
          <p:cNvSpPr txBox="1"/>
          <p:nvPr/>
        </p:nvSpPr>
        <p:spPr>
          <a:xfrm>
            <a:off x="751116" y="3278164"/>
            <a:ext cx="6743698" cy="1015663"/>
          </a:xfrm>
          <a:prstGeom prst="rect">
            <a:avLst/>
          </a:prstGeom>
          <a:noFill/>
        </p:spPr>
        <p:txBody>
          <a:bodyPr wrap="square" rtlCol="0">
            <a:spAutoFit/>
          </a:bodyPr>
          <a:lstStyle/>
          <a:p>
            <a:r>
              <a:rPr lang="en-GB" sz="3000" b="1" dirty="0" smtClean="0"/>
              <a:t>L.O: To understand what we can do to stop the spread of germs and viruses. </a:t>
            </a:r>
            <a:endParaRPr lang="en-GB" sz="3000" b="1" dirty="0"/>
          </a:p>
        </p:txBody>
      </p:sp>
    </p:spTree>
    <p:extLst>
      <p:ext uri="{BB962C8B-B14F-4D97-AF65-F5344CB8AC3E}">
        <p14:creationId xmlns:p14="http://schemas.microsoft.com/office/powerpoint/2010/main" val="2073940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The Latest: Spain pleased children are social distanci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5100" y="400291"/>
            <a:ext cx="5437414" cy="362494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ow Is the Coronavirus Outbreak Affecting Your Life? - The New ..."/>
          <p:cNvPicPr>
            <a:picLocks noChangeAspect="1" noChangeArrowheads="1"/>
          </p:cNvPicPr>
          <p:nvPr/>
        </p:nvPicPr>
        <p:blipFill rotWithShape="1">
          <a:blip r:embed="rId4">
            <a:extLst>
              <a:ext uri="{28A0092B-C50C-407E-A947-70E740481C1C}">
                <a14:useLocalDpi xmlns:a14="http://schemas.microsoft.com/office/drawing/2010/main" val="0"/>
              </a:ext>
            </a:extLst>
          </a:blip>
          <a:srcRect t="39581" b="18184"/>
          <a:stretch/>
        </p:blipFill>
        <p:spPr bwMode="auto">
          <a:xfrm>
            <a:off x="6385287" y="4209822"/>
            <a:ext cx="5567227" cy="235131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Supermarkets enforce 6ft social distancing measures | Daily Mail ..."/>
          <p:cNvPicPr>
            <a:picLocks noChangeAspect="1" noChangeArrowheads="1"/>
          </p:cNvPicPr>
          <p:nvPr/>
        </p:nvPicPr>
        <p:blipFill rotWithShape="1">
          <a:blip r:embed="rId5">
            <a:extLst>
              <a:ext uri="{28A0092B-C50C-407E-A947-70E740481C1C}">
                <a14:useLocalDpi xmlns:a14="http://schemas.microsoft.com/office/drawing/2010/main" val="0"/>
              </a:ext>
            </a:extLst>
          </a:blip>
          <a:srcRect b="10858"/>
          <a:stretch/>
        </p:blipFill>
        <p:spPr bwMode="auto">
          <a:xfrm>
            <a:off x="806243" y="1589887"/>
            <a:ext cx="4264221" cy="252491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681843" y="400291"/>
            <a:ext cx="4323748" cy="861774"/>
          </a:xfrm>
          <a:prstGeom prst="rect">
            <a:avLst/>
          </a:prstGeom>
          <a:noFill/>
        </p:spPr>
        <p:txBody>
          <a:bodyPr wrap="none" rtlCol="0">
            <a:spAutoFit/>
          </a:bodyPr>
          <a:lstStyle/>
          <a:p>
            <a:r>
              <a:rPr lang="en-GB" sz="2500" b="1" dirty="0" smtClean="0"/>
              <a:t>Have you </a:t>
            </a:r>
            <a:r>
              <a:rPr lang="en-GB" sz="2500" b="1" dirty="0" smtClean="0"/>
              <a:t>seen </a:t>
            </a:r>
            <a:r>
              <a:rPr lang="en-GB" sz="2500" b="1" dirty="0" smtClean="0"/>
              <a:t>this happening </a:t>
            </a:r>
          </a:p>
          <a:p>
            <a:r>
              <a:rPr lang="en-GB" sz="2500" b="1" dirty="0" smtClean="0"/>
              <a:t>near to where you live?</a:t>
            </a:r>
            <a:endParaRPr lang="en-GB" sz="2500" b="1" dirty="0"/>
          </a:p>
        </p:txBody>
      </p:sp>
      <p:pic>
        <p:nvPicPr>
          <p:cNvPr id="8" name="Picture 7" descr="Encouraging doctors and nurses from balconies in Milan."/>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6590" y="4442621"/>
            <a:ext cx="4283873" cy="2118515"/>
          </a:xfrm>
          <a:prstGeom prst="rect">
            <a:avLst/>
          </a:prstGeom>
          <a:noFill/>
          <a:ln>
            <a:noFill/>
          </a:ln>
        </p:spPr>
      </p:pic>
    </p:spTree>
    <p:extLst>
      <p:ext uri="{BB962C8B-B14F-4D97-AF65-F5344CB8AC3E}">
        <p14:creationId xmlns:p14="http://schemas.microsoft.com/office/powerpoint/2010/main" val="2463160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2858" y="1077686"/>
            <a:ext cx="9955739" cy="2477601"/>
          </a:xfrm>
          <a:prstGeom prst="rect">
            <a:avLst/>
          </a:prstGeom>
          <a:noFill/>
        </p:spPr>
        <p:txBody>
          <a:bodyPr wrap="none" rtlCol="0">
            <a:spAutoFit/>
          </a:bodyPr>
          <a:lstStyle/>
          <a:p>
            <a:r>
              <a:rPr lang="en-GB" sz="3000" b="1" dirty="0" smtClean="0"/>
              <a:t>Is called </a:t>
            </a:r>
            <a:r>
              <a:rPr lang="en-GB" sz="3500" b="1" u="sng" dirty="0" smtClean="0"/>
              <a:t>Social</a:t>
            </a:r>
            <a:r>
              <a:rPr lang="en-GB" sz="3000" b="1" u="sng" dirty="0" smtClean="0"/>
              <a:t> </a:t>
            </a:r>
            <a:r>
              <a:rPr lang="en-GB" sz="3500" b="1" u="sng" dirty="0" smtClean="0"/>
              <a:t>Distancing</a:t>
            </a:r>
            <a:r>
              <a:rPr lang="en-GB" sz="3000" b="1" dirty="0" smtClean="0"/>
              <a:t>. Have you heard of this before?</a:t>
            </a:r>
          </a:p>
          <a:p>
            <a:endParaRPr lang="en-GB" sz="3000" b="1" dirty="0"/>
          </a:p>
          <a:p>
            <a:r>
              <a:rPr lang="en-GB" sz="3000" b="1" dirty="0" smtClean="0"/>
              <a:t>Can you think of ways you have been social distancing?</a:t>
            </a:r>
          </a:p>
          <a:p>
            <a:endParaRPr lang="en-GB" sz="3000" b="1" dirty="0"/>
          </a:p>
          <a:p>
            <a:r>
              <a:rPr lang="en-GB" sz="3000" b="1" dirty="0" smtClean="0"/>
              <a:t>Why have we been doing it?</a:t>
            </a:r>
          </a:p>
        </p:txBody>
      </p:sp>
      <p:sp>
        <p:nvSpPr>
          <p:cNvPr id="3" name="Rectangle 2"/>
          <p:cNvSpPr/>
          <p:nvPr/>
        </p:nvSpPr>
        <p:spPr>
          <a:xfrm>
            <a:off x="1632858" y="3946029"/>
            <a:ext cx="9312729" cy="410882"/>
          </a:xfrm>
          <a:prstGeom prst="rect">
            <a:avLst/>
          </a:prstGeom>
        </p:spPr>
        <p:txBody>
          <a:bodyPr wrap="square">
            <a:spAutoFit/>
          </a:bodyPr>
          <a:lstStyle/>
          <a:p>
            <a:pPr>
              <a:lnSpc>
                <a:spcPct val="115000"/>
              </a:lnSpc>
              <a:spcAft>
                <a:spcPts val="0"/>
              </a:spcAft>
            </a:pPr>
            <a:r>
              <a:rPr lang="en-GB" u="sng" dirty="0">
                <a:solidFill>
                  <a:srgbClr val="0000FF"/>
                </a:solidFill>
                <a:latin typeface="Calibri" panose="020F0502020204030204" pitchFamily="34" charset="0"/>
                <a:ea typeface="Arial" panose="020B0604020202020204" pitchFamily="34" charset="0"/>
                <a:hlinkClick r:id="rId3"/>
              </a:rPr>
              <a:t>https://www.heart.co.uk/news/coronavirus/playmobil-video-explain-virus-children/</a:t>
            </a:r>
            <a:endParaRPr lang="en-GB"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6081883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32858" y="1077686"/>
            <a:ext cx="6159058" cy="1323439"/>
          </a:xfrm>
          <a:prstGeom prst="rect">
            <a:avLst/>
          </a:prstGeom>
          <a:noFill/>
        </p:spPr>
        <p:txBody>
          <a:bodyPr wrap="none" rtlCol="0">
            <a:spAutoFit/>
          </a:bodyPr>
          <a:lstStyle/>
          <a:p>
            <a:r>
              <a:rPr lang="en-GB" sz="5000" b="1" u="sng" dirty="0" smtClean="0"/>
              <a:t>How long is 2 metres?</a:t>
            </a:r>
          </a:p>
          <a:p>
            <a:endParaRPr lang="en-GB" sz="3000" b="1" dirty="0" smtClean="0"/>
          </a:p>
        </p:txBody>
      </p:sp>
      <p:pic>
        <p:nvPicPr>
          <p:cNvPr id="3074" name="Picture 2" descr="Why is thinking so important for happy and successful lif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6433" y="310655"/>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Metre Stick Illustration - Twinkl"/>
          <p:cNvPicPr>
            <a:picLocks noChangeAspect="1" noChangeArrowheads="1"/>
          </p:cNvPicPr>
          <p:nvPr/>
        </p:nvPicPr>
        <p:blipFill rotWithShape="1">
          <a:blip r:embed="rId4">
            <a:extLst>
              <a:ext uri="{28A0092B-C50C-407E-A947-70E740481C1C}">
                <a14:useLocalDpi xmlns:a14="http://schemas.microsoft.com/office/drawing/2010/main" val="0"/>
              </a:ext>
            </a:extLst>
          </a:blip>
          <a:srcRect l="302" t="1802" r="15940" b="-5341"/>
          <a:stretch/>
        </p:blipFill>
        <p:spPr bwMode="auto">
          <a:xfrm>
            <a:off x="2402902" y="2401125"/>
            <a:ext cx="5156138" cy="3131011"/>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6532880" y="4490720"/>
            <a:ext cx="1026160" cy="894080"/>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504841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92886" y="587829"/>
            <a:ext cx="3396343" cy="5894614"/>
          </a:xfrm>
          <a:prstGeom prst="rect">
            <a:avLst/>
          </a:prstGeom>
          <a:ln w="76200">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3" name="Title 1"/>
          <p:cNvSpPr txBox="1">
            <a:spLocks/>
          </p:cNvSpPr>
          <p:nvPr/>
        </p:nvSpPr>
        <p:spPr>
          <a:xfrm>
            <a:off x="-3280522" y="1194305"/>
            <a:ext cx="10954951" cy="3002137"/>
          </a:xfrm>
          <a:prstGeom prst="rect">
            <a:avLst/>
          </a:prstGeom>
        </p:spPr>
        <p:txBody>
          <a:bodyPr>
            <a:norm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sz="7500" dirty="0" smtClean="0"/>
              <a:t>LKS2</a:t>
            </a:r>
            <a:br>
              <a:rPr lang="en-GB" sz="7500" dirty="0" smtClean="0"/>
            </a:br>
            <a:endParaRPr lang="en-GB" sz="7500" dirty="0"/>
          </a:p>
        </p:txBody>
      </p:sp>
      <p:sp>
        <p:nvSpPr>
          <p:cNvPr id="4" name="TextBox 3"/>
          <p:cNvSpPr txBox="1"/>
          <p:nvPr/>
        </p:nvSpPr>
        <p:spPr>
          <a:xfrm>
            <a:off x="8703128" y="865414"/>
            <a:ext cx="2775857" cy="4524315"/>
          </a:xfrm>
          <a:prstGeom prst="rect">
            <a:avLst/>
          </a:prstGeom>
          <a:noFill/>
        </p:spPr>
        <p:txBody>
          <a:bodyPr wrap="square" rtlCol="0">
            <a:spAutoFit/>
          </a:bodyPr>
          <a:lstStyle/>
          <a:p>
            <a:r>
              <a:rPr lang="en-GB" sz="3000" b="1" u="sng" dirty="0" smtClean="0"/>
              <a:t>Key </a:t>
            </a:r>
            <a:r>
              <a:rPr lang="en-GB" sz="3000" b="1" u="sng" dirty="0" smtClean="0"/>
              <a:t>Vocabulary</a:t>
            </a:r>
          </a:p>
          <a:p>
            <a:endParaRPr lang="en-GB" sz="3000" b="1" u="sng" dirty="0" smtClean="0"/>
          </a:p>
          <a:p>
            <a:r>
              <a:rPr lang="en-GB" sz="3000" b="1" dirty="0"/>
              <a:t>Symptoms</a:t>
            </a:r>
          </a:p>
          <a:p>
            <a:r>
              <a:rPr lang="en-GB" sz="3000" b="1" dirty="0"/>
              <a:t>Social distancing</a:t>
            </a:r>
          </a:p>
          <a:p>
            <a:r>
              <a:rPr lang="en-GB" sz="3000" b="1" dirty="0"/>
              <a:t>Metre</a:t>
            </a:r>
          </a:p>
          <a:p>
            <a:r>
              <a:rPr lang="en-GB" sz="3000" b="1" dirty="0"/>
              <a:t>Coronavirus</a:t>
            </a:r>
          </a:p>
          <a:p>
            <a:r>
              <a:rPr lang="en-GB" sz="3000" b="1" dirty="0"/>
              <a:t>Spread</a:t>
            </a:r>
          </a:p>
          <a:p>
            <a:r>
              <a:rPr lang="en-GB" sz="3000" b="1" dirty="0"/>
              <a:t>Virus</a:t>
            </a:r>
          </a:p>
          <a:p>
            <a:endParaRPr lang="en-GB" dirty="0"/>
          </a:p>
        </p:txBody>
      </p:sp>
      <p:sp>
        <p:nvSpPr>
          <p:cNvPr id="6" name="Rectangle 5"/>
          <p:cNvSpPr/>
          <p:nvPr/>
        </p:nvSpPr>
        <p:spPr>
          <a:xfrm>
            <a:off x="544286" y="3151415"/>
            <a:ext cx="7130143" cy="1583872"/>
          </a:xfrm>
          <a:prstGeom prst="rect">
            <a:avLst/>
          </a:prstGeom>
          <a:ln w="76200">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7" name="TextBox 6"/>
          <p:cNvSpPr txBox="1"/>
          <p:nvPr/>
        </p:nvSpPr>
        <p:spPr>
          <a:xfrm>
            <a:off x="751116" y="3278164"/>
            <a:ext cx="6743698" cy="1015663"/>
          </a:xfrm>
          <a:prstGeom prst="rect">
            <a:avLst/>
          </a:prstGeom>
          <a:noFill/>
        </p:spPr>
        <p:txBody>
          <a:bodyPr wrap="square" rtlCol="0">
            <a:spAutoFit/>
          </a:bodyPr>
          <a:lstStyle/>
          <a:p>
            <a:r>
              <a:rPr lang="en-GB" sz="3000" b="1" dirty="0" smtClean="0"/>
              <a:t>L.O: To understand how to use social distancing to stop the spread of viruses.</a:t>
            </a:r>
            <a:endParaRPr lang="en-GB" sz="3000" b="1" dirty="0"/>
          </a:p>
        </p:txBody>
      </p:sp>
    </p:spTree>
    <p:extLst>
      <p:ext uri="{BB962C8B-B14F-4D97-AF65-F5344CB8AC3E}">
        <p14:creationId xmlns:p14="http://schemas.microsoft.com/office/powerpoint/2010/main" val="4248421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ocial distance for kids Munson Healthc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7805" y="707572"/>
            <a:ext cx="8220982" cy="46254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86053" y="5333004"/>
            <a:ext cx="9764486" cy="630942"/>
          </a:xfrm>
          <a:prstGeom prst="rect">
            <a:avLst/>
          </a:prstGeom>
          <a:noFill/>
        </p:spPr>
        <p:txBody>
          <a:bodyPr wrap="square" rtlCol="0">
            <a:spAutoFit/>
          </a:bodyPr>
          <a:lstStyle/>
          <a:p>
            <a:r>
              <a:rPr lang="en-GB" sz="3500" b="1" dirty="0" smtClean="0"/>
              <a:t>Have you heard of this before? What does it mean? </a:t>
            </a:r>
            <a:endParaRPr lang="en-GB" sz="3500" b="1" dirty="0"/>
          </a:p>
        </p:txBody>
      </p:sp>
    </p:spTree>
    <p:extLst>
      <p:ext uri="{BB962C8B-B14F-4D97-AF65-F5344CB8AC3E}">
        <p14:creationId xmlns:p14="http://schemas.microsoft.com/office/powerpoint/2010/main" val="27811880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2114" y="1094014"/>
            <a:ext cx="9791700" cy="4931229"/>
          </a:xfrm>
          <a:prstGeom prst="rect">
            <a:avLst/>
          </a:prstGeom>
          <a:ln w="76200">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3" name="Rectangle 2"/>
          <p:cNvSpPr/>
          <p:nvPr/>
        </p:nvSpPr>
        <p:spPr>
          <a:xfrm>
            <a:off x="1480456" y="1400967"/>
            <a:ext cx="9443357" cy="3862596"/>
          </a:xfrm>
          <a:prstGeom prst="rect">
            <a:avLst/>
          </a:prstGeom>
        </p:spPr>
        <p:txBody>
          <a:bodyPr wrap="square">
            <a:spAutoFit/>
          </a:bodyPr>
          <a:lstStyle/>
          <a:p>
            <a:pPr fontAlgn="base"/>
            <a:r>
              <a:rPr lang="en-GB" sz="3500" b="1" u="sng" dirty="0">
                <a:solidFill>
                  <a:srgbClr val="000000"/>
                </a:solidFill>
              </a:rPr>
              <a:t>What Is Social Distancing?</a:t>
            </a:r>
          </a:p>
          <a:p>
            <a:pPr fontAlgn="base"/>
            <a:r>
              <a:rPr lang="en-GB" sz="3500" b="1" dirty="0">
                <a:solidFill>
                  <a:srgbClr val="000000"/>
                </a:solidFill>
              </a:rPr>
              <a:t>Social distancing puts space between people. When people who are infected with </a:t>
            </a:r>
            <a:r>
              <a:rPr lang="en-GB" sz="3500" b="1" dirty="0" smtClean="0">
                <a:solidFill>
                  <a:srgbClr val="000000"/>
                </a:solidFill>
              </a:rPr>
              <a:t>a virus</a:t>
            </a:r>
            <a:r>
              <a:rPr lang="en-GB" sz="3500" b="1" dirty="0">
                <a:solidFill>
                  <a:srgbClr val="000000"/>
                </a:solidFill>
              </a:rPr>
              <a:t> stay away from others, they can't pass it to anyone else. This way, fewer people get sick at the same time. Then, doctors and hospitals are better able to keep up with treating those who need care.</a:t>
            </a:r>
            <a:endParaRPr lang="en-GB" sz="3500" b="1" dirty="0">
              <a:solidFill>
                <a:srgbClr val="000000"/>
              </a:solidFill>
              <a:effectLst/>
            </a:endParaRPr>
          </a:p>
        </p:txBody>
      </p:sp>
    </p:spTree>
    <p:extLst>
      <p:ext uri="{BB962C8B-B14F-4D97-AF65-F5344CB8AC3E}">
        <p14:creationId xmlns:p14="http://schemas.microsoft.com/office/powerpoint/2010/main" val="893417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39903" y="582272"/>
            <a:ext cx="5155416" cy="1169551"/>
          </a:xfrm>
          <a:prstGeom prst="rect">
            <a:avLst/>
          </a:prstGeom>
          <a:noFill/>
        </p:spPr>
        <p:txBody>
          <a:bodyPr wrap="square" rtlCol="0">
            <a:spAutoFit/>
          </a:bodyPr>
          <a:lstStyle/>
          <a:p>
            <a:r>
              <a:rPr lang="en-GB" sz="3500" b="1" dirty="0" smtClean="0"/>
              <a:t>What have you been</a:t>
            </a:r>
          </a:p>
          <a:p>
            <a:r>
              <a:rPr lang="en-GB" sz="3500" b="1" dirty="0" smtClean="0"/>
              <a:t> doing to social distance?</a:t>
            </a:r>
            <a:endParaRPr lang="en-GB" sz="3500" b="1" dirty="0"/>
          </a:p>
        </p:txBody>
      </p:sp>
      <p:pic>
        <p:nvPicPr>
          <p:cNvPr id="4" name="Picture 3"/>
          <p:cNvPicPr>
            <a:picLocks noChangeAspect="1"/>
          </p:cNvPicPr>
          <p:nvPr/>
        </p:nvPicPr>
        <p:blipFill>
          <a:blip r:embed="rId3"/>
          <a:stretch>
            <a:fillRect/>
          </a:stretch>
        </p:blipFill>
        <p:spPr>
          <a:xfrm>
            <a:off x="6063049" y="266110"/>
            <a:ext cx="4341340" cy="6417043"/>
          </a:xfrm>
          <a:prstGeom prst="rect">
            <a:avLst/>
          </a:prstGeom>
        </p:spPr>
      </p:pic>
      <p:sp>
        <p:nvSpPr>
          <p:cNvPr id="5" name="Rectangle 4"/>
          <p:cNvSpPr/>
          <p:nvPr/>
        </p:nvSpPr>
        <p:spPr>
          <a:xfrm>
            <a:off x="6063049" y="266110"/>
            <a:ext cx="4341340" cy="641704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2" descr="Why is thinking so important for happy and successful lif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2934" y="2045881"/>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747971" y="5197439"/>
            <a:ext cx="4647426" cy="410882"/>
          </a:xfrm>
          <a:prstGeom prst="rect">
            <a:avLst/>
          </a:prstGeom>
        </p:spPr>
        <p:txBody>
          <a:bodyPr wrap="none">
            <a:spAutoFit/>
          </a:bodyPr>
          <a:lstStyle/>
          <a:p>
            <a:pPr>
              <a:lnSpc>
                <a:spcPct val="115000"/>
              </a:lnSpc>
              <a:spcAft>
                <a:spcPts val="0"/>
              </a:spcAft>
            </a:pPr>
            <a:r>
              <a:rPr lang="en-GB" u="sng" dirty="0">
                <a:solidFill>
                  <a:srgbClr val="0000FF"/>
                </a:solidFill>
                <a:latin typeface="Arial" panose="020B0604020202020204" pitchFamily="34" charset="0"/>
                <a:ea typeface="Arial" panose="020B0604020202020204" pitchFamily="34" charset="0"/>
                <a:hlinkClick r:id="rId5"/>
              </a:rPr>
              <a:t>https://www.bbc.co.uk/newsround/51861111</a:t>
            </a:r>
            <a:endParaRPr lang="en-GB"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839359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ere's How Much It Could Cost If We Stop Social Distanc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6346" y="0"/>
            <a:ext cx="4775654" cy="268630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Supermarkets enforce 6ft social distancing measures | Daily Mail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34321"/>
            <a:ext cx="4702629" cy="31236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ootball crowd in stadium : Stock 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4414"/>
            <a:ext cx="4190653" cy="279513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oronavirus isolation must stay for most of a year, scientists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15943" y="3575957"/>
            <a:ext cx="4376058" cy="32820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Clap for Carers: UK in 'emotional' tribute to NHS and care workers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66834" y="1707373"/>
            <a:ext cx="4415023" cy="24834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838638" y="4190823"/>
            <a:ext cx="5155416" cy="2246769"/>
          </a:xfrm>
          <a:prstGeom prst="rect">
            <a:avLst/>
          </a:prstGeom>
          <a:noFill/>
        </p:spPr>
        <p:txBody>
          <a:bodyPr wrap="square" rtlCol="0">
            <a:spAutoFit/>
          </a:bodyPr>
          <a:lstStyle/>
          <a:p>
            <a:r>
              <a:rPr lang="en-GB" sz="3500" b="1" dirty="0" smtClean="0"/>
              <a:t>Do the pictures </a:t>
            </a:r>
          </a:p>
          <a:p>
            <a:r>
              <a:rPr lang="en-GB" sz="3500" b="1" dirty="0" smtClean="0"/>
              <a:t>show good </a:t>
            </a:r>
          </a:p>
          <a:p>
            <a:r>
              <a:rPr lang="en-GB" sz="3500" b="1" dirty="0" smtClean="0"/>
              <a:t>social </a:t>
            </a:r>
          </a:p>
          <a:p>
            <a:r>
              <a:rPr lang="en-GB" sz="3500" b="1" dirty="0" smtClean="0"/>
              <a:t>distancing?</a:t>
            </a:r>
            <a:endParaRPr lang="en-GB" sz="3500" b="1" dirty="0"/>
          </a:p>
        </p:txBody>
      </p:sp>
    </p:spTree>
    <p:extLst>
      <p:ext uri="{BB962C8B-B14F-4D97-AF65-F5344CB8AC3E}">
        <p14:creationId xmlns:p14="http://schemas.microsoft.com/office/powerpoint/2010/main" val="1671332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92886" y="587829"/>
            <a:ext cx="3396343" cy="5894614"/>
          </a:xfrm>
          <a:prstGeom prst="rect">
            <a:avLst/>
          </a:prstGeom>
          <a:ln w="76200">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3" name="Title 1"/>
          <p:cNvSpPr txBox="1">
            <a:spLocks/>
          </p:cNvSpPr>
          <p:nvPr/>
        </p:nvSpPr>
        <p:spPr>
          <a:xfrm>
            <a:off x="-3280522" y="1194305"/>
            <a:ext cx="10954951" cy="3002137"/>
          </a:xfrm>
          <a:prstGeom prst="rect">
            <a:avLst/>
          </a:prstGeom>
        </p:spPr>
        <p:txBody>
          <a:bodyPr>
            <a:norm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GB" sz="7500" dirty="0" smtClean="0"/>
              <a:t>UKS2</a:t>
            </a:r>
            <a:br>
              <a:rPr lang="en-GB" sz="7500" dirty="0" smtClean="0"/>
            </a:br>
            <a:endParaRPr lang="en-GB" sz="7500" dirty="0"/>
          </a:p>
        </p:txBody>
      </p:sp>
      <p:sp>
        <p:nvSpPr>
          <p:cNvPr id="4" name="TextBox 3"/>
          <p:cNvSpPr txBox="1"/>
          <p:nvPr/>
        </p:nvSpPr>
        <p:spPr>
          <a:xfrm>
            <a:off x="8703128" y="865414"/>
            <a:ext cx="2775857" cy="4524315"/>
          </a:xfrm>
          <a:prstGeom prst="rect">
            <a:avLst/>
          </a:prstGeom>
          <a:noFill/>
        </p:spPr>
        <p:txBody>
          <a:bodyPr wrap="square" rtlCol="0">
            <a:spAutoFit/>
          </a:bodyPr>
          <a:lstStyle/>
          <a:p>
            <a:r>
              <a:rPr lang="en-GB" sz="3000" b="1" u="sng" dirty="0" smtClean="0"/>
              <a:t>Key Vocabulary</a:t>
            </a:r>
          </a:p>
          <a:p>
            <a:endParaRPr lang="en-GB" sz="3000" b="1" dirty="0" smtClean="0"/>
          </a:p>
          <a:p>
            <a:r>
              <a:rPr lang="en-GB" sz="3000" b="1" dirty="0" smtClean="0"/>
              <a:t>Symptoms</a:t>
            </a:r>
            <a:endParaRPr lang="en-GB" sz="3000" b="1" dirty="0"/>
          </a:p>
          <a:p>
            <a:r>
              <a:rPr lang="en-GB" sz="3000" b="1" dirty="0"/>
              <a:t>Social distancing</a:t>
            </a:r>
          </a:p>
          <a:p>
            <a:r>
              <a:rPr lang="en-GB" sz="3000" b="1" dirty="0"/>
              <a:t>Metre</a:t>
            </a:r>
          </a:p>
          <a:p>
            <a:r>
              <a:rPr lang="en-GB" sz="3000" b="1" dirty="0"/>
              <a:t>Coronavirus</a:t>
            </a:r>
          </a:p>
          <a:p>
            <a:r>
              <a:rPr lang="en-GB" sz="3000" b="1" dirty="0"/>
              <a:t>Spread</a:t>
            </a:r>
          </a:p>
          <a:p>
            <a:r>
              <a:rPr lang="en-GB" sz="3000" b="1" dirty="0"/>
              <a:t>Virus</a:t>
            </a:r>
          </a:p>
          <a:p>
            <a:endParaRPr lang="en-GB" dirty="0"/>
          </a:p>
        </p:txBody>
      </p:sp>
      <p:sp>
        <p:nvSpPr>
          <p:cNvPr id="7" name="Rectangle 6"/>
          <p:cNvSpPr/>
          <p:nvPr/>
        </p:nvSpPr>
        <p:spPr>
          <a:xfrm>
            <a:off x="544286" y="3151415"/>
            <a:ext cx="7130143" cy="1583872"/>
          </a:xfrm>
          <a:prstGeom prst="rect">
            <a:avLst/>
          </a:prstGeom>
          <a:ln w="76200">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8" name="TextBox 7"/>
          <p:cNvSpPr txBox="1"/>
          <p:nvPr/>
        </p:nvSpPr>
        <p:spPr>
          <a:xfrm>
            <a:off x="751116" y="3278164"/>
            <a:ext cx="6743698" cy="1477328"/>
          </a:xfrm>
          <a:prstGeom prst="rect">
            <a:avLst/>
          </a:prstGeom>
          <a:noFill/>
        </p:spPr>
        <p:txBody>
          <a:bodyPr wrap="square" rtlCol="0">
            <a:spAutoFit/>
          </a:bodyPr>
          <a:lstStyle/>
          <a:p>
            <a:r>
              <a:rPr lang="en-GB" sz="3000" b="1" dirty="0" smtClean="0"/>
              <a:t>L.O: To understand how to use social distancing to prevent the spread of viruses.</a:t>
            </a:r>
            <a:endParaRPr lang="en-GB" sz="3000" b="1" dirty="0"/>
          </a:p>
        </p:txBody>
      </p:sp>
    </p:spTree>
    <p:extLst>
      <p:ext uri="{BB962C8B-B14F-4D97-AF65-F5344CB8AC3E}">
        <p14:creationId xmlns:p14="http://schemas.microsoft.com/office/powerpoint/2010/main" val="3935538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ocial distance for kids Munson Healthc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7805" y="707572"/>
            <a:ext cx="8220982" cy="46254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86053" y="5333004"/>
            <a:ext cx="9764486" cy="630942"/>
          </a:xfrm>
          <a:prstGeom prst="rect">
            <a:avLst/>
          </a:prstGeom>
          <a:noFill/>
        </p:spPr>
        <p:txBody>
          <a:bodyPr wrap="square" rtlCol="0">
            <a:spAutoFit/>
          </a:bodyPr>
          <a:lstStyle/>
          <a:p>
            <a:r>
              <a:rPr lang="en-GB" sz="3500" b="1" dirty="0" smtClean="0"/>
              <a:t>Have you heard of this before? What does it mean? </a:t>
            </a:r>
            <a:endParaRPr lang="en-GB" sz="3500" b="1" dirty="0"/>
          </a:p>
        </p:txBody>
      </p:sp>
    </p:spTree>
    <p:extLst>
      <p:ext uri="{BB962C8B-B14F-4D97-AF65-F5344CB8AC3E}">
        <p14:creationId xmlns:p14="http://schemas.microsoft.com/office/powerpoint/2010/main" val="9541698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upermarkets enforce 6ft social distancing measures | Daily Mail ..."/>
          <p:cNvPicPr>
            <a:picLocks noChangeAspect="1" noChangeArrowheads="1"/>
          </p:cNvPicPr>
          <p:nvPr/>
        </p:nvPicPr>
        <p:blipFill rotWithShape="1">
          <a:blip r:embed="rId2">
            <a:extLst>
              <a:ext uri="{28A0092B-C50C-407E-A947-70E740481C1C}">
                <a14:useLocalDpi xmlns:a14="http://schemas.microsoft.com/office/drawing/2010/main" val="0"/>
              </a:ext>
            </a:extLst>
          </a:blip>
          <a:srcRect r="8277"/>
          <a:stretch/>
        </p:blipFill>
        <p:spPr bwMode="auto">
          <a:xfrm>
            <a:off x="1" y="3251439"/>
            <a:ext cx="4980214" cy="360656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oronavirus isolation must stay for most of a year, scientists ..."/>
          <p:cNvPicPr>
            <a:picLocks noChangeAspect="1" noChangeArrowheads="1"/>
          </p:cNvPicPr>
          <p:nvPr/>
        </p:nvPicPr>
        <p:blipFill rotWithShape="1">
          <a:blip r:embed="rId3">
            <a:extLst>
              <a:ext uri="{28A0092B-C50C-407E-A947-70E740481C1C}">
                <a14:useLocalDpi xmlns:a14="http://schemas.microsoft.com/office/drawing/2010/main" val="0"/>
              </a:ext>
            </a:extLst>
          </a:blip>
          <a:srcRect l="15563"/>
          <a:stretch/>
        </p:blipFill>
        <p:spPr bwMode="auto">
          <a:xfrm>
            <a:off x="8131629" y="3251439"/>
            <a:ext cx="4060372" cy="36065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Clap for Carers: UK in 'emotional' tribute to NHS and care workers ..."/>
          <p:cNvPicPr>
            <a:picLocks noChangeAspect="1" noChangeArrowheads="1"/>
          </p:cNvPicPr>
          <p:nvPr/>
        </p:nvPicPr>
        <p:blipFill rotWithShape="1">
          <a:blip r:embed="rId4">
            <a:extLst>
              <a:ext uri="{28A0092B-C50C-407E-A947-70E740481C1C}">
                <a14:useLocalDpi xmlns:a14="http://schemas.microsoft.com/office/drawing/2010/main" val="0"/>
              </a:ext>
            </a:extLst>
          </a:blip>
          <a:srcRect r="9641"/>
          <a:stretch/>
        </p:blipFill>
        <p:spPr bwMode="auto">
          <a:xfrm>
            <a:off x="0" y="-1"/>
            <a:ext cx="4931229" cy="3069772"/>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Edinburgh school closures: When schools will close amid ..."/>
          <p:cNvPicPr>
            <a:picLocks noChangeAspect="1" noChangeArrowheads="1"/>
          </p:cNvPicPr>
          <p:nvPr/>
        </p:nvPicPr>
        <p:blipFill rotWithShape="1">
          <a:blip r:embed="rId5">
            <a:extLst>
              <a:ext uri="{28A0092B-C50C-407E-A947-70E740481C1C}">
                <a14:useLocalDpi xmlns:a14="http://schemas.microsoft.com/office/drawing/2010/main" val="0"/>
              </a:ext>
            </a:extLst>
          </a:blip>
          <a:srcRect l="16242"/>
          <a:stretch/>
        </p:blipFill>
        <p:spPr bwMode="auto">
          <a:xfrm>
            <a:off x="8164286" y="-1"/>
            <a:ext cx="4027714" cy="320833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176157" y="800100"/>
            <a:ext cx="2955472" cy="3785652"/>
          </a:xfrm>
          <a:prstGeom prst="rect">
            <a:avLst/>
          </a:prstGeom>
          <a:noFill/>
        </p:spPr>
        <p:txBody>
          <a:bodyPr wrap="square" rtlCol="0">
            <a:spAutoFit/>
          </a:bodyPr>
          <a:lstStyle/>
          <a:p>
            <a:r>
              <a:rPr lang="en-GB" sz="4000" b="1" dirty="0" smtClean="0"/>
              <a:t>Can you see </a:t>
            </a:r>
          </a:p>
          <a:p>
            <a:r>
              <a:rPr lang="en-GB" sz="4000" b="1" dirty="0"/>
              <a:t>s</a:t>
            </a:r>
            <a:r>
              <a:rPr lang="en-GB" sz="4000" b="1" dirty="0" smtClean="0"/>
              <a:t>ocial </a:t>
            </a:r>
          </a:p>
          <a:p>
            <a:r>
              <a:rPr lang="en-GB" sz="4000" b="1" dirty="0"/>
              <a:t>d</a:t>
            </a:r>
            <a:r>
              <a:rPr lang="en-GB" sz="4000" b="1" dirty="0" smtClean="0"/>
              <a:t>istancing </a:t>
            </a:r>
          </a:p>
          <a:p>
            <a:r>
              <a:rPr lang="en-GB" sz="4000" b="1" dirty="0"/>
              <a:t>t</a:t>
            </a:r>
            <a:r>
              <a:rPr lang="en-GB" sz="4000" b="1" dirty="0" smtClean="0"/>
              <a:t>aking place in these photos?</a:t>
            </a:r>
            <a:endParaRPr lang="en-GB" sz="4000" b="1" dirty="0"/>
          </a:p>
        </p:txBody>
      </p:sp>
    </p:spTree>
    <p:extLst>
      <p:ext uri="{BB962C8B-B14F-4D97-AF65-F5344CB8AC3E}">
        <p14:creationId xmlns:p14="http://schemas.microsoft.com/office/powerpoint/2010/main" val="20688433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8443" y="783771"/>
            <a:ext cx="9971314" cy="2122715"/>
          </a:xfrm>
          <a:prstGeom prst="rect">
            <a:avLst/>
          </a:prstGeom>
          <a:ln w="76200">
            <a:solidFill>
              <a:srgbClr val="00206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3" name="TextBox 2"/>
          <p:cNvSpPr txBox="1"/>
          <p:nvPr/>
        </p:nvSpPr>
        <p:spPr>
          <a:xfrm>
            <a:off x="1485899" y="1126671"/>
            <a:ext cx="9388929" cy="1169551"/>
          </a:xfrm>
          <a:prstGeom prst="rect">
            <a:avLst/>
          </a:prstGeom>
          <a:noFill/>
        </p:spPr>
        <p:txBody>
          <a:bodyPr wrap="square" rtlCol="0">
            <a:spAutoFit/>
          </a:bodyPr>
          <a:lstStyle/>
          <a:p>
            <a:pPr algn="ctr"/>
            <a:r>
              <a:rPr lang="en-GB" sz="3500" b="1" dirty="0" smtClean="0"/>
              <a:t>Should social distancing stop now we are back at school?</a:t>
            </a:r>
            <a:endParaRPr lang="en-GB" sz="3500" b="1" dirty="0"/>
          </a:p>
        </p:txBody>
      </p:sp>
      <p:pic>
        <p:nvPicPr>
          <p:cNvPr id="4" name="Picture 2" descr="Why is thinking so important for happy and successful li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07690" y="3477985"/>
            <a:ext cx="2857500" cy="28575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029087" y="3249386"/>
            <a:ext cx="4647426" cy="410882"/>
          </a:xfrm>
          <a:prstGeom prst="rect">
            <a:avLst/>
          </a:prstGeom>
        </p:spPr>
        <p:txBody>
          <a:bodyPr wrap="none">
            <a:spAutoFit/>
          </a:bodyPr>
          <a:lstStyle/>
          <a:p>
            <a:pPr>
              <a:lnSpc>
                <a:spcPct val="115000"/>
              </a:lnSpc>
              <a:spcAft>
                <a:spcPts val="0"/>
              </a:spcAft>
            </a:pPr>
            <a:r>
              <a:rPr lang="en-GB" u="sng" dirty="0">
                <a:solidFill>
                  <a:srgbClr val="0000FF"/>
                </a:solidFill>
                <a:latin typeface="Arial" panose="020B0604020202020204" pitchFamily="34" charset="0"/>
                <a:ea typeface="Arial" panose="020B0604020202020204" pitchFamily="34" charset="0"/>
                <a:hlinkClick r:id="rId3"/>
              </a:rPr>
              <a:t>https://www.bbc.co.uk/newsround/51861111</a:t>
            </a:r>
            <a:endParaRPr lang="en-GB" dirty="0">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594942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B36770D1-F4B5-4367-A7C7-DDFBAF5DA919}"/>
              </a:ext>
            </a:extLst>
          </p:cNvPr>
          <p:cNvSpPr/>
          <p:nvPr/>
        </p:nvSpPr>
        <p:spPr>
          <a:xfrm>
            <a:off x="10112523" y="6334989"/>
            <a:ext cx="478564" cy="1829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en-GB" dirty="0"/>
          </a:p>
        </p:txBody>
      </p:sp>
      <p:sp>
        <p:nvSpPr>
          <p:cNvPr id="3" name="Title 1">
            <a:extLst>
              <a:ext uri="{FF2B5EF4-FFF2-40B4-BE49-F238E27FC236}">
                <a16:creationId xmlns:a16="http://schemas.microsoft.com/office/drawing/2014/main" id="{659DB5F4-F361-4C5C-9ABB-676182D35AC5}"/>
              </a:ext>
            </a:extLst>
          </p:cNvPr>
          <p:cNvSpPr txBox="1">
            <a:spLocks/>
          </p:cNvSpPr>
          <p:nvPr/>
        </p:nvSpPr>
        <p:spPr bwMode="auto">
          <a:xfrm>
            <a:off x="1524000" y="340103"/>
            <a:ext cx="9144000" cy="6207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r>
              <a:rPr lang="en-GB" sz="3200" b="1" u="sng" dirty="0">
                <a:solidFill>
                  <a:srgbClr val="50ACC4"/>
                </a:solidFill>
                <a:latin typeface="Open Sans" panose="020B0606030504020204" pitchFamily="34" charset="0"/>
                <a:ea typeface="Open Sans" panose="020B0606030504020204" pitchFamily="34" charset="0"/>
                <a:cs typeface="Open Sans" panose="020B0606030504020204" pitchFamily="34" charset="0"/>
              </a:rPr>
              <a:t>What Might Social Distancing Look </a:t>
            </a:r>
            <a:r>
              <a:rPr lang="en-GB" sz="3200" b="1" u="sng" dirty="0" smtClean="0">
                <a:solidFill>
                  <a:srgbClr val="50ACC4"/>
                </a:solidFill>
                <a:latin typeface="Open Sans" panose="020B0606030504020204" pitchFamily="34" charset="0"/>
                <a:ea typeface="Open Sans" panose="020B0606030504020204" pitchFamily="34" charset="0"/>
                <a:cs typeface="Open Sans" panose="020B0606030504020204" pitchFamily="34" charset="0"/>
              </a:rPr>
              <a:t>Like For </a:t>
            </a:r>
            <a:r>
              <a:rPr lang="en-GB" sz="3200" b="1" u="sng" dirty="0">
                <a:solidFill>
                  <a:srgbClr val="50ACC4"/>
                </a:solidFill>
                <a:latin typeface="Open Sans" panose="020B0606030504020204" pitchFamily="34" charset="0"/>
                <a:ea typeface="Open Sans" panose="020B0606030504020204" pitchFamily="34" charset="0"/>
                <a:cs typeface="Open Sans" panose="020B0606030504020204" pitchFamily="34" charset="0"/>
              </a:rPr>
              <a:t>You?</a:t>
            </a:r>
            <a:endParaRPr lang="en-GB" altLang="en-US" sz="3200" b="1" u="sng" dirty="0">
              <a:solidFill>
                <a:srgbClr val="50ACC4"/>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 name="Title 1">
            <a:extLst>
              <a:ext uri="{FF2B5EF4-FFF2-40B4-BE49-F238E27FC236}">
                <a16:creationId xmlns:a16="http://schemas.microsoft.com/office/drawing/2014/main" id="{E37708C3-BA5C-414D-AF04-B0F3742BDC38}"/>
              </a:ext>
            </a:extLst>
          </p:cNvPr>
          <p:cNvSpPr txBox="1">
            <a:spLocks/>
          </p:cNvSpPr>
          <p:nvPr/>
        </p:nvSpPr>
        <p:spPr>
          <a:xfrm>
            <a:off x="579284" y="1679248"/>
            <a:ext cx="8280397" cy="1815882"/>
          </a:xfrm>
          <a:prstGeom prst="rect">
            <a:avLst/>
          </a:prstGeom>
        </p:spPr>
        <p:txBody>
          <a:bodyPr wrap="square" lIns="0" r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l"/>
            <a:r>
              <a:rPr lang="en-GB" sz="1600" dirty="0">
                <a:latin typeface="Open Sans" panose="020B0606030504020204" pitchFamily="34" charset="0"/>
                <a:ea typeface="Open Sans" panose="020B0606030504020204" pitchFamily="34" charset="0"/>
                <a:cs typeface="Open Sans" panose="020B0606030504020204" pitchFamily="34" charset="0"/>
              </a:rPr>
              <a:t>You won’t be able to go to the park or meet friends.</a:t>
            </a:r>
          </a:p>
          <a:p>
            <a:pPr algn="l"/>
            <a:endParaRPr lang="en-GB" sz="1600" dirty="0">
              <a:latin typeface="Open Sans" panose="020B0606030504020204" pitchFamily="34" charset="0"/>
              <a:ea typeface="Open Sans" panose="020B0606030504020204" pitchFamily="34" charset="0"/>
              <a:cs typeface="Open Sans" panose="020B0606030504020204" pitchFamily="34" charset="0"/>
            </a:endParaRPr>
          </a:p>
          <a:p>
            <a:pPr algn="l"/>
            <a:r>
              <a:rPr lang="en-GB" sz="1600" dirty="0">
                <a:latin typeface="Open Sans" panose="020B0606030504020204" pitchFamily="34" charset="0"/>
                <a:ea typeface="Open Sans" panose="020B0606030504020204" pitchFamily="34" charset="0"/>
                <a:cs typeface="Open Sans" panose="020B0606030504020204" pitchFamily="34" charset="0"/>
              </a:rPr>
              <a:t>You won’t be able to go swimming or visit other attractions.</a:t>
            </a:r>
          </a:p>
          <a:p>
            <a:pPr algn="l"/>
            <a:endParaRPr lang="en-GB" sz="1600" dirty="0">
              <a:latin typeface="Open Sans" panose="020B0606030504020204" pitchFamily="34" charset="0"/>
              <a:ea typeface="Open Sans" panose="020B0606030504020204" pitchFamily="34" charset="0"/>
              <a:cs typeface="Open Sans" panose="020B0606030504020204" pitchFamily="34" charset="0"/>
            </a:endParaRPr>
          </a:p>
          <a:p>
            <a:pPr algn="l"/>
            <a:r>
              <a:rPr lang="en-GB" sz="1600" dirty="0">
                <a:latin typeface="Open Sans" panose="020B0606030504020204" pitchFamily="34" charset="0"/>
                <a:ea typeface="Open Sans" panose="020B0606030504020204" pitchFamily="34" charset="0"/>
                <a:cs typeface="Open Sans" panose="020B0606030504020204" pitchFamily="34" charset="0"/>
              </a:rPr>
              <a:t>You won’t be able to go to sports clubs or organised events like park runs.</a:t>
            </a:r>
          </a:p>
          <a:p>
            <a:pPr algn="l"/>
            <a:endParaRPr lang="en-GB" sz="1600" dirty="0">
              <a:latin typeface="Open Sans" panose="020B0606030504020204" pitchFamily="34" charset="0"/>
              <a:ea typeface="Open Sans" panose="020B0606030504020204" pitchFamily="34" charset="0"/>
              <a:cs typeface="Open Sans" panose="020B0606030504020204" pitchFamily="34" charset="0"/>
            </a:endParaRPr>
          </a:p>
          <a:p>
            <a:pPr algn="l"/>
            <a:r>
              <a:rPr lang="en-GB" sz="1600" dirty="0">
                <a:latin typeface="Open Sans" panose="020B0606030504020204" pitchFamily="34" charset="0"/>
                <a:ea typeface="Open Sans" panose="020B0606030504020204" pitchFamily="34" charset="0"/>
                <a:cs typeface="Open Sans" panose="020B0606030504020204" pitchFamily="34" charset="0"/>
              </a:rPr>
              <a:t>Sporting events such as football matches will be cancelled. </a:t>
            </a:r>
          </a:p>
        </p:txBody>
      </p:sp>
      <p:sp>
        <p:nvSpPr>
          <p:cNvPr id="5" name="Title 1">
            <a:extLst>
              <a:ext uri="{FF2B5EF4-FFF2-40B4-BE49-F238E27FC236}">
                <a16:creationId xmlns:a16="http://schemas.microsoft.com/office/drawing/2014/main" id="{77521B3E-5143-5441-B288-9C08078FC59E}"/>
              </a:ext>
            </a:extLst>
          </p:cNvPr>
          <p:cNvSpPr txBox="1">
            <a:spLocks/>
          </p:cNvSpPr>
          <p:nvPr/>
        </p:nvSpPr>
        <p:spPr>
          <a:xfrm>
            <a:off x="579284" y="3705978"/>
            <a:ext cx="4495800" cy="1569660"/>
          </a:xfrm>
          <a:prstGeom prst="rect">
            <a:avLst/>
          </a:prstGeom>
        </p:spPr>
        <p:txBody>
          <a:bodyPr wrap="square" lIns="0" r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l"/>
            <a:r>
              <a:rPr lang="en-GB" sz="1600" dirty="0">
                <a:latin typeface="Open Sans" panose="020B0606030504020204" pitchFamily="34" charset="0"/>
                <a:ea typeface="Open Sans" panose="020B0606030504020204" pitchFamily="34" charset="0"/>
                <a:cs typeface="Open Sans" panose="020B0606030504020204" pitchFamily="34" charset="0"/>
              </a:rPr>
              <a:t>You can go out once a day for some exercise with the people that live in your house. </a:t>
            </a:r>
          </a:p>
          <a:p>
            <a:pPr algn="l"/>
            <a:endParaRPr lang="en-GB" sz="1600" dirty="0">
              <a:latin typeface="Open Sans" panose="020B0606030504020204" pitchFamily="34" charset="0"/>
              <a:ea typeface="Open Sans" panose="020B0606030504020204" pitchFamily="34" charset="0"/>
              <a:cs typeface="Open Sans" panose="020B0606030504020204" pitchFamily="34" charset="0"/>
            </a:endParaRPr>
          </a:p>
          <a:p>
            <a:pPr algn="l"/>
            <a:r>
              <a:rPr lang="en-GB" sz="1600" dirty="0">
                <a:latin typeface="Open Sans" panose="020B0606030504020204" pitchFamily="34" charset="0"/>
                <a:ea typeface="Open Sans" panose="020B0606030504020204" pitchFamily="34" charset="0"/>
                <a:cs typeface="Open Sans" panose="020B0606030504020204" pitchFamily="34" charset="0"/>
              </a:rPr>
              <a:t>While you are outside you should stay at least 2 metres away from anyone who does not live in the same house as you. </a:t>
            </a:r>
          </a:p>
        </p:txBody>
      </p:sp>
      <p:pic>
        <p:nvPicPr>
          <p:cNvPr id="6" name="Picture 5" descr="A picture containing photo, different&#10;&#10;Description automatically generated">
            <a:extLst>
              <a:ext uri="{FF2B5EF4-FFF2-40B4-BE49-F238E27FC236}">
                <a16:creationId xmlns:a16="http://schemas.microsoft.com/office/drawing/2014/main" id="{130271D3-2668-DA48-B959-1995567D64B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6704" t="3890" r="36299" b="68449"/>
          <a:stretch/>
        </p:blipFill>
        <p:spPr>
          <a:xfrm>
            <a:off x="7061624" y="1587672"/>
            <a:ext cx="4892593" cy="3544767"/>
          </a:xfrm>
          <a:prstGeom prst="rect">
            <a:avLst/>
          </a:prstGeom>
          <a:ln w="19050">
            <a:noFill/>
          </a:ln>
        </p:spPr>
      </p:pic>
    </p:spTree>
    <p:extLst>
      <p:ext uri="{BB962C8B-B14F-4D97-AF65-F5344CB8AC3E}">
        <p14:creationId xmlns:p14="http://schemas.microsoft.com/office/powerpoint/2010/main" val="5697158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B36770D1-F4B5-4367-A7C7-DDFBAF5DA919}"/>
              </a:ext>
            </a:extLst>
          </p:cNvPr>
          <p:cNvSpPr/>
          <p:nvPr/>
        </p:nvSpPr>
        <p:spPr>
          <a:xfrm>
            <a:off x="10112523" y="6334989"/>
            <a:ext cx="478564" cy="1829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en-GB" dirty="0"/>
          </a:p>
        </p:txBody>
      </p:sp>
      <p:sp>
        <p:nvSpPr>
          <p:cNvPr id="3" name="Title 1">
            <a:extLst>
              <a:ext uri="{FF2B5EF4-FFF2-40B4-BE49-F238E27FC236}">
                <a16:creationId xmlns:a16="http://schemas.microsoft.com/office/drawing/2014/main" id="{659DB5F4-F361-4C5C-9ABB-676182D35AC5}"/>
              </a:ext>
            </a:extLst>
          </p:cNvPr>
          <p:cNvSpPr txBox="1">
            <a:spLocks/>
          </p:cNvSpPr>
          <p:nvPr/>
        </p:nvSpPr>
        <p:spPr bwMode="auto">
          <a:xfrm>
            <a:off x="5201264" y="347822"/>
            <a:ext cx="9144000" cy="62071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r>
              <a:rPr lang="en-GB" sz="3200" b="1" u="sng" dirty="0">
                <a:solidFill>
                  <a:srgbClr val="50ACC4"/>
                </a:solidFill>
                <a:latin typeface="Open Sans" panose="020B0606030504020204" pitchFamily="34" charset="0"/>
                <a:ea typeface="Open Sans" panose="020B0606030504020204" pitchFamily="34" charset="0"/>
                <a:cs typeface="Open Sans" panose="020B0606030504020204" pitchFamily="34" charset="0"/>
              </a:rPr>
              <a:t>Social Distancing</a:t>
            </a:r>
            <a:endParaRPr lang="en-GB" altLang="en-US" sz="3200" b="1" u="sng" dirty="0">
              <a:solidFill>
                <a:srgbClr val="50ACC4"/>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 name="Title 1">
            <a:extLst>
              <a:ext uri="{FF2B5EF4-FFF2-40B4-BE49-F238E27FC236}">
                <a16:creationId xmlns:a16="http://schemas.microsoft.com/office/drawing/2014/main" id="{AEC53FE4-99F1-564D-9C65-CA3EED3178DF}"/>
              </a:ext>
            </a:extLst>
          </p:cNvPr>
          <p:cNvSpPr txBox="1">
            <a:spLocks/>
          </p:cNvSpPr>
          <p:nvPr/>
        </p:nvSpPr>
        <p:spPr>
          <a:xfrm>
            <a:off x="485081" y="1783239"/>
            <a:ext cx="4140199" cy="4170372"/>
          </a:xfrm>
          <a:prstGeom prst="rect">
            <a:avLst/>
          </a:prstGeom>
        </p:spPr>
        <p:txBody>
          <a:bodyPr wrap="square" lIns="0" r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marL="285750" indent="-285750" algn="l">
              <a:spcAft>
                <a:spcPts val="600"/>
              </a:spcAft>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Wash your hands regularly with soap for at least 20 seconds.</a:t>
            </a:r>
          </a:p>
          <a:p>
            <a:pPr marL="285750" indent="-285750" algn="l">
              <a:spcAft>
                <a:spcPts val="600"/>
              </a:spcAft>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Cover your mouth and nose with a tissue or your sleeve when you cough or sneeze. Throw tissues in the bin and wash your hands straight away.</a:t>
            </a:r>
          </a:p>
          <a:p>
            <a:pPr marL="285750" indent="-285750" algn="l">
              <a:spcAft>
                <a:spcPts val="600"/>
              </a:spcAft>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If you are outside, stay at least 2 metres away from anyone who does not live in the same house as you. </a:t>
            </a:r>
          </a:p>
          <a:p>
            <a:pPr marL="285750" indent="-285750" algn="l">
              <a:spcAft>
                <a:spcPts val="600"/>
              </a:spcAft>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Spend the time at home doing things you enjoy.</a:t>
            </a:r>
          </a:p>
          <a:p>
            <a:pPr marL="285750" indent="-285750" algn="l">
              <a:spcAft>
                <a:spcPts val="600"/>
              </a:spcAft>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Try to get outside every day to get some natural sunlight and fresh air.</a:t>
            </a:r>
          </a:p>
          <a:p>
            <a:pPr marL="285750" indent="-285750" algn="l">
              <a:spcAft>
                <a:spcPts val="600"/>
              </a:spcAft>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Find some exercises that you can do inside or in the garden.</a:t>
            </a:r>
          </a:p>
        </p:txBody>
      </p:sp>
      <p:pic>
        <p:nvPicPr>
          <p:cNvPr id="5" name="Picture 4">
            <a:extLst>
              <a:ext uri="{FF2B5EF4-FFF2-40B4-BE49-F238E27FC236}">
                <a16:creationId xmlns:a16="http://schemas.microsoft.com/office/drawing/2014/main" id="{E52AAD46-4759-4F92-8166-3F9F242D2C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82863" y="354492"/>
            <a:ext cx="2108224" cy="2108224"/>
          </a:xfrm>
          <a:prstGeom prst="rect">
            <a:avLst/>
          </a:prstGeom>
        </p:spPr>
      </p:pic>
      <p:pic>
        <p:nvPicPr>
          <p:cNvPr id="6" name="Picture 5">
            <a:extLst>
              <a:ext uri="{FF2B5EF4-FFF2-40B4-BE49-F238E27FC236}">
                <a16:creationId xmlns:a16="http://schemas.microsoft.com/office/drawing/2014/main" id="{1F80F2E1-152A-4B6D-A5F5-CD39B7F304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4107" y="1320113"/>
            <a:ext cx="1476522" cy="4486316"/>
          </a:xfrm>
          <a:prstGeom prst="rect">
            <a:avLst/>
          </a:prstGeom>
        </p:spPr>
      </p:pic>
    </p:spTree>
    <p:extLst>
      <p:ext uri="{BB962C8B-B14F-4D97-AF65-F5344CB8AC3E}">
        <p14:creationId xmlns:p14="http://schemas.microsoft.com/office/powerpoint/2010/main" val="2870101838"/>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TM04033925[[fn=Droplet]]</Template>
  <TotalTime>514</TotalTime>
  <Words>655</Words>
  <Application>Microsoft Office PowerPoint</Application>
  <PresentationFormat>Widescreen</PresentationFormat>
  <Paragraphs>110</Paragraphs>
  <Slides>19</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Open Sans</vt:lpstr>
      <vt:lpstr>Tw Cen MT</vt:lpstr>
      <vt:lpstr>Droplet</vt:lpstr>
      <vt:lpstr>SOCIAL distancing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distancing</dc:title>
  <dc:creator>Amy Hennessey</dc:creator>
  <cp:lastModifiedBy>Amy Hennessey</cp:lastModifiedBy>
  <cp:revision>13</cp:revision>
  <dcterms:created xsi:type="dcterms:W3CDTF">2020-05-01T09:06:12Z</dcterms:created>
  <dcterms:modified xsi:type="dcterms:W3CDTF">2020-05-03T12:30:06Z</dcterms:modified>
</cp:coreProperties>
</file>